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sldIdLst>
    <p:sldId id="258" r:id="rId2"/>
    <p:sldId id="259" r:id="rId3"/>
    <p:sldId id="265" r:id="rId4"/>
    <p:sldId id="260" r:id="rId5"/>
    <p:sldId id="261" r:id="rId6"/>
    <p:sldId id="284" r:id="rId7"/>
    <p:sldId id="262" r:id="rId8"/>
    <p:sldId id="263" r:id="rId9"/>
    <p:sldId id="266" r:id="rId10"/>
    <p:sldId id="267" r:id="rId11"/>
    <p:sldId id="276" r:id="rId12"/>
    <p:sldId id="272" r:id="rId13"/>
    <p:sldId id="277" r:id="rId14"/>
    <p:sldId id="298" r:id="rId15"/>
    <p:sldId id="273" r:id="rId16"/>
    <p:sldId id="268" r:id="rId17"/>
    <p:sldId id="278" r:id="rId18"/>
    <p:sldId id="269" r:id="rId19"/>
    <p:sldId id="279" r:id="rId20"/>
    <p:sldId id="270" r:id="rId21"/>
    <p:sldId id="281" r:id="rId22"/>
    <p:sldId id="271" r:id="rId23"/>
    <p:sldId id="280" r:id="rId24"/>
    <p:sldId id="282" r:id="rId25"/>
    <p:sldId id="283" r:id="rId26"/>
    <p:sldId id="290" r:id="rId27"/>
    <p:sldId id="286" r:id="rId28"/>
    <p:sldId id="285" r:id="rId29"/>
    <p:sldId id="287" r:id="rId30"/>
    <p:sldId id="296" r:id="rId31"/>
    <p:sldId id="288" r:id="rId32"/>
    <p:sldId id="295" r:id="rId33"/>
    <p:sldId id="289" r:id="rId34"/>
    <p:sldId id="291" r:id="rId35"/>
    <p:sldId id="292" r:id="rId36"/>
    <p:sldId id="293" r:id="rId37"/>
    <p:sldId id="294" r:id="rId38"/>
    <p:sldId id="297" r:id="rId39"/>
    <p:sldId id="299" r:id="rId40"/>
    <p:sldId id="300" r:id="rId41"/>
    <p:sldId id="301" r:id="rId42"/>
    <p:sldId id="303" r:id="rId43"/>
    <p:sldId id="302" r:id="rId44"/>
    <p:sldId id="26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94" d="100"/>
          <a:sy n="94" d="100"/>
        </p:scale>
        <p:origin x="42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384DB7-8453-4E6E-9A3A-480DFF7EF3E6}" type="datetimeFigureOut">
              <a:rPr lang="en-US" smtClean="0"/>
              <a:t>5/20/2022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3805211-D97A-4063-89B2-055C33EB978F}"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8052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384DB7-8453-4E6E-9A3A-480DFF7EF3E6}"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05211-D97A-4063-89B2-055C33EB978F}"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0842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384DB7-8453-4E6E-9A3A-480DFF7EF3E6}"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05211-D97A-4063-89B2-055C33EB978F}"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4969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384DB7-8453-4E6E-9A3A-480DFF7EF3E6}"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05211-D97A-4063-89B2-055C33EB978F}"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0823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F384DB7-8453-4E6E-9A3A-480DFF7EF3E6}"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805211-D97A-4063-89B2-055C33EB978F}"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3971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384DB7-8453-4E6E-9A3A-480DFF7EF3E6}"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05211-D97A-4063-89B2-055C33EB978F}"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0160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384DB7-8453-4E6E-9A3A-480DFF7EF3E6}" type="datetimeFigureOut">
              <a:rPr lang="en-US" smtClean="0"/>
              <a:t>5/20/2022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805211-D97A-4063-89B2-055C33EB978F}"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1573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384DB7-8453-4E6E-9A3A-480DFF7EF3E6}" type="datetimeFigureOut">
              <a:rPr lang="en-US" smtClean="0"/>
              <a:t>5/20/2022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805211-D97A-4063-89B2-055C33EB978F}"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4980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384DB7-8453-4E6E-9A3A-480DFF7EF3E6}" type="datetimeFigureOut">
              <a:rPr lang="en-US" smtClean="0"/>
              <a:t>5/20/2022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805211-D97A-4063-89B2-055C33EB978F}" type="slidenum">
              <a:rPr lang="en-US" smtClean="0"/>
              <a:t>‹#›</a:t>
            </a:fld>
            <a:endParaRPr lang="en-US"/>
          </a:p>
        </p:txBody>
      </p:sp>
    </p:spTree>
    <p:extLst>
      <p:ext uri="{BB962C8B-B14F-4D97-AF65-F5344CB8AC3E}">
        <p14:creationId xmlns:p14="http://schemas.microsoft.com/office/powerpoint/2010/main" val="799648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384DB7-8453-4E6E-9A3A-480DFF7EF3E6}"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805211-D97A-4063-89B2-055C33EB978F}"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5002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F384DB7-8453-4E6E-9A3A-480DFF7EF3E6}" type="datetimeFigureOut">
              <a:rPr lang="en-US" smtClean="0"/>
              <a:t>5/20/2022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33805211-D97A-4063-89B2-055C33EB978F}"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844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F384DB7-8453-4E6E-9A3A-480DFF7EF3E6}" type="datetimeFigureOut">
              <a:rPr lang="en-US" smtClean="0"/>
              <a:t>5/20/2022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3805211-D97A-4063-89B2-055C33EB978F}"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99735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608C-A53C-4A74-8E37-162E920CCA5C}"/>
              </a:ext>
            </a:extLst>
          </p:cNvPr>
          <p:cNvSpPr>
            <a:spLocks noGrp="1"/>
          </p:cNvSpPr>
          <p:nvPr>
            <p:ph type="title"/>
          </p:nvPr>
        </p:nvSpPr>
        <p:spPr/>
        <p:txBody>
          <a:bodyPr>
            <a:normAutofit fontScale="90000"/>
          </a:bodyPr>
          <a:lstStyle/>
          <a:p>
            <a:pPr algn="ctr"/>
            <a:r>
              <a:rPr lang="en-US" sz="1300" dirty="0">
                <a:latin typeface="Times New Roman" panose="02020603050405020304" pitchFamily="18" charset="0"/>
                <a:cs typeface="Times New Roman" panose="02020603050405020304" pitchFamily="18" charset="0"/>
              </a:rPr>
              <a:t>                       </a:t>
            </a:r>
            <a:br>
              <a:rPr lang="en-US" sz="1300" dirty="0">
                <a:latin typeface="Times New Roman" panose="02020603050405020304" pitchFamily="18" charset="0"/>
                <a:cs typeface="Times New Roman" panose="02020603050405020304" pitchFamily="18" charset="0"/>
              </a:rPr>
            </a:b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                     </a:t>
            </a:r>
            <a:br>
              <a:rPr lang="en-US" sz="1300" dirty="0">
                <a:latin typeface="Times New Roman" panose="02020603050405020304" pitchFamily="18" charset="0"/>
                <a:cs typeface="Times New Roman" panose="02020603050405020304" pitchFamily="18" charset="0"/>
              </a:rPr>
            </a:br>
            <a:r>
              <a:rPr lang="en-US" sz="13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GEETHANJALI COLLEGE OF ENGINEERNING AND TECHNOLOGY</a:t>
            </a:r>
            <a:br>
              <a:rPr lang="en-US" sz="1600" b="1" dirty="0">
                <a:latin typeface="Times New Roman" panose="02020603050405020304" pitchFamily="18" charset="0"/>
                <a:cs typeface="Times New Roman" panose="02020603050405020304" pitchFamily="18" charset="0"/>
              </a:rPr>
            </a:br>
            <a:r>
              <a:rPr lang="en-US" sz="1600" b="1" dirty="0">
                <a:latin typeface="Times New Roman" panose="02020603050405020304" pitchFamily="18" charset="0"/>
                <a:cs typeface="Times New Roman" panose="02020603050405020304" pitchFamily="18" charset="0"/>
              </a:rPr>
              <a:t>      CHEERYAL(V),KEESARA(M),MEDCHAL DIST(T.S). </a:t>
            </a:r>
            <a:br>
              <a:rPr lang="en-US" sz="1600" b="1" dirty="0">
                <a:latin typeface="Times New Roman" panose="02020603050405020304" pitchFamily="18" charset="0"/>
                <a:cs typeface="Times New Roman" panose="02020603050405020304" pitchFamily="18" charset="0"/>
              </a:rPr>
            </a:br>
            <a:endParaRPr lang="en-US" sz="1600" b="1" dirty="0"/>
          </a:p>
        </p:txBody>
      </p:sp>
      <p:sp>
        <p:nvSpPr>
          <p:cNvPr id="3" name="Content Placeholder 2">
            <a:extLst>
              <a:ext uri="{FF2B5EF4-FFF2-40B4-BE49-F238E27FC236}">
                <a16:creationId xmlns:a16="http://schemas.microsoft.com/office/drawing/2014/main" id="{85A75B5A-3E1B-4084-9331-08D42A11C1CD}"/>
              </a:ext>
            </a:extLst>
          </p:cNvPr>
          <p:cNvSpPr>
            <a:spLocks noGrp="1"/>
          </p:cNvSpPr>
          <p:nvPr>
            <p:ph sz="half" idx="1"/>
          </p:nvPr>
        </p:nvSpPr>
        <p:spPr>
          <a:xfrm>
            <a:off x="243840" y="2010268"/>
            <a:ext cx="11704319" cy="3448595"/>
          </a:xfrm>
        </p:spPr>
        <p:txBody>
          <a:bodyPr>
            <a:normAutofit fontScale="70000" lnSpcReduction="20000"/>
          </a:bodyPr>
          <a:lstStyle/>
          <a:p>
            <a:pPr marL="0" indent="0" algn="ctr">
              <a:buNone/>
            </a:pPr>
            <a:r>
              <a:rPr lang="en-US" sz="3100" b="1" dirty="0">
                <a:latin typeface="Times New Roman" panose="02020603050405020304" pitchFamily="18" charset="0"/>
                <a:cs typeface="Times New Roman" panose="02020603050405020304" pitchFamily="18" charset="0"/>
              </a:rPr>
              <a:t>COVID VACCINATION CLASSIFICATION USING PROTÉGÉ TOOL AND </a:t>
            </a:r>
          </a:p>
          <a:p>
            <a:pPr marL="0" indent="0" algn="ctr">
              <a:buNone/>
            </a:pPr>
            <a:r>
              <a:rPr lang="en-US" sz="3100" b="1" dirty="0">
                <a:latin typeface="Times New Roman" panose="02020603050405020304" pitchFamily="18" charset="0"/>
                <a:cs typeface="Times New Roman" panose="02020603050405020304" pitchFamily="18" charset="0"/>
              </a:rPr>
              <a:t>COVID-19 APPLICATION</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INTERNAL GUIDE</a:t>
            </a:r>
          </a:p>
          <a:p>
            <a:pPr marL="0" indent="0">
              <a:buNone/>
            </a:pPr>
            <a:r>
              <a:rPr lang="en-US" sz="16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 ESTHER VARMA MTECH(SE)</a:t>
            </a:r>
            <a:r>
              <a:rPr lang="en-US" sz="1600" dirty="0">
                <a:latin typeface="Times New Roman" panose="02020603050405020304" pitchFamily="18" charset="0"/>
                <a:cs typeface="Times New Roman" panose="02020603050405020304" pitchFamily="18" charset="0"/>
              </a:rPr>
              <a:t>.                                                                                                                                                                                                                                                                    </a:t>
            </a:r>
          </a:p>
          <a:p>
            <a:pPr marL="0" indent="0">
              <a:buNone/>
            </a:pPr>
            <a:r>
              <a:rPr lang="en-US" sz="16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ASSOCIATE PROFESSOR</a:t>
            </a:r>
            <a:r>
              <a:rPr lang="en-US" sz="1600" dirty="0">
                <a:latin typeface="Times New Roman" panose="02020603050405020304" pitchFamily="18" charset="0"/>
                <a:cs typeface="Times New Roman" panose="02020603050405020304" pitchFamily="18" charset="0"/>
              </a:rPr>
              <a:t>,</a:t>
            </a:r>
          </a:p>
          <a:p>
            <a:pPr marL="0" indent="0">
              <a:buNone/>
            </a:pP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CSE DEPARTMENT</a:t>
            </a:r>
          </a:p>
          <a:p>
            <a:pPr marL="0" indent="0">
              <a:buNone/>
            </a:pPr>
            <a:r>
              <a:rPr lang="en-US" sz="1800" dirty="0">
                <a:latin typeface="Times New Roman" panose="02020603050405020304" pitchFamily="18" charset="0"/>
                <a:cs typeface="Times New Roman" panose="02020603050405020304" pitchFamily="18" charset="0"/>
              </a:rPr>
              <a:t> </a:t>
            </a:r>
            <a:endParaRPr lang="en-US" sz="18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0AA128BC-93BD-4724-941A-D10EC9B0F003}"/>
              </a:ext>
            </a:extLst>
          </p:cNvPr>
          <p:cNvSpPr>
            <a:spLocks noGrp="1"/>
          </p:cNvSpPr>
          <p:nvPr>
            <p:ph sz="half" idx="2"/>
          </p:nvPr>
        </p:nvSpPr>
        <p:spPr/>
        <p:txBody>
          <a:bodyPr>
            <a:normAutofit fontScale="70000" lnSpcReduction="20000"/>
          </a:bodyPr>
          <a:lstStyle/>
          <a:p>
            <a:endParaRPr lang="en-US" dirty="0"/>
          </a:p>
          <a:p>
            <a:endParaRPr lang="en-US" dirty="0"/>
          </a:p>
          <a:p>
            <a:endParaRPr lang="en-US" dirty="0"/>
          </a:p>
          <a:p>
            <a:endParaRPr lang="en-US" dirty="0"/>
          </a:p>
          <a:p>
            <a:pPr marL="0" indent="0">
              <a:buNone/>
            </a:pPr>
            <a:r>
              <a:rPr lang="en-US" sz="16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TEAM</a:t>
            </a:r>
          </a:p>
          <a:p>
            <a:pPr marL="0" indent="0">
              <a:buNone/>
            </a:pPr>
            <a:r>
              <a:rPr lang="en-US" sz="16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Nikhila Polkampally                           18R11A05C6</a:t>
            </a:r>
          </a:p>
          <a:p>
            <a:pPr marL="0" indent="0">
              <a:buNone/>
            </a:pPr>
            <a:r>
              <a:rPr lang="en-US" sz="16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Kakarla Satya Srilatha                        18R11A05A9</a:t>
            </a:r>
          </a:p>
          <a:p>
            <a:pPr marL="0" indent="0">
              <a:buNone/>
            </a:pPr>
            <a:r>
              <a:rPr lang="en-US" sz="16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Mettu Karuna Sri Reddy                     18R11A05C2</a:t>
            </a:r>
          </a:p>
          <a:p>
            <a:pPr marL="0" indent="0">
              <a:buNone/>
            </a:pPr>
            <a:r>
              <a:rPr lang="en-US" sz="16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P. Bhumika Priya                                 18R11A05C7                      </a:t>
            </a:r>
          </a:p>
        </p:txBody>
      </p:sp>
      <p:pic>
        <p:nvPicPr>
          <p:cNvPr id="4" name="Picture 3">
            <a:extLst>
              <a:ext uri="{FF2B5EF4-FFF2-40B4-BE49-F238E27FC236}">
                <a16:creationId xmlns:a16="http://schemas.microsoft.com/office/drawing/2014/main" id="{6D67F8D7-11D2-4A68-959E-F8AD660DFD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524" y="194565"/>
            <a:ext cx="1073020" cy="1074575"/>
          </a:xfrm>
          <a:prstGeom prst="rect">
            <a:avLst/>
          </a:prstGeom>
          <a:noFill/>
          <a:ln>
            <a:noFill/>
          </a:ln>
        </p:spPr>
      </p:pic>
    </p:spTree>
    <p:extLst>
      <p:ext uri="{BB962C8B-B14F-4D97-AF65-F5344CB8AC3E}">
        <p14:creationId xmlns:p14="http://schemas.microsoft.com/office/powerpoint/2010/main" val="1819175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6421-BEA7-481E-B4C9-97BA88AEF63B}"/>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SYSTEM ARCHITECTURE</a:t>
            </a:r>
          </a:p>
        </p:txBody>
      </p:sp>
      <p:pic>
        <p:nvPicPr>
          <p:cNvPr id="13" name="Content Placeholder 12">
            <a:extLst>
              <a:ext uri="{FF2B5EF4-FFF2-40B4-BE49-F238E27FC236}">
                <a16:creationId xmlns:a16="http://schemas.microsoft.com/office/drawing/2014/main" id="{180E2D4F-34DE-471C-9C78-B19FA6659415}"/>
              </a:ext>
            </a:extLst>
          </p:cNvPr>
          <p:cNvPicPr>
            <a:picLocks noGrp="1" noChangeAspect="1"/>
          </p:cNvPicPr>
          <p:nvPr>
            <p:ph idx="1"/>
          </p:nvPr>
        </p:nvPicPr>
        <p:blipFill>
          <a:blip r:embed="rId2"/>
          <a:stretch>
            <a:fillRect/>
          </a:stretch>
        </p:blipFill>
        <p:spPr>
          <a:xfrm>
            <a:off x="1450975" y="2196122"/>
            <a:ext cx="9604375" cy="3259015"/>
          </a:xfrm>
          <a:prstGeom prst="rect">
            <a:avLst/>
          </a:prstGeom>
        </p:spPr>
      </p:pic>
    </p:spTree>
    <p:extLst>
      <p:ext uri="{BB962C8B-B14F-4D97-AF65-F5344CB8AC3E}">
        <p14:creationId xmlns:p14="http://schemas.microsoft.com/office/powerpoint/2010/main" val="3415053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48BF25-A986-42C2-9BEE-4430C415D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06" y="762000"/>
            <a:ext cx="10416988" cy="4598894"/>
          </a:xfrm>
          <a:prstGeom prst="rect">
            <a:avLst/>
          </a:prstGeom>
        </p:spPr>
      </p:pic>
    </p:spTree>
    <p:extLst>
      <p:ext uri="{BB962C8B-B14F-4D97-AF65-F5344CB8AC3E}">
        <p14:creationId xmlns:p14="http://schemas.microsoft.com/office/powerpoint/2010/main" val="3407643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DEE55-97BD-4285-8ECA-3732C0DF2447}"/>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MODULES DESCRIPTION</a:t>
            </a:r>
          </a:p>
        </p:txBody>
      </p:sp>
      <p:sp>
        <p:nvSpPr>
          <p:cNvPr id="3" name="Content Placeholder 2">
            <a:extLst>
              <a:ext uri="{FF2B5EF4-FFF2-40B4-BE49-F238E27FC236}">
                <a16:creationId xmlns:a16="http://schemas.microsoft.com/office/drawing/2014/main" id="{931CCE13-CDA8-4BA2-BADB-650A9B75F978}"/>
              </a:ext>
            </a:extLst>
          </p:cNvPr>
          <p:cNvSpPr>
            <a:spLocks noGrp="1"/>
          </p:cNvSpPr>
          <p:nvPr>
            <p:ph idx="1"/>
          </p:nvPr>
        </p:nvSpPr>
        <p:spPr>
          <a:xfrm>
            <a:off x="1102659" y="2015732"/>
            <a:ext cx="10192870" cy="3972692"/>
          </a:xfrm>
        </p:spPr>
        <p:txBody>
          <a:bodyPr>
            <a:normAutofit/>
          </a:bodyPr>
          <a:lstStyle/>
          <a:p>
            <a:pPr algn="just"/>
            <a:r>
              <a:rPr lang="en-US" sz="2100" b="1" dirty="0">
                <a:latin typeface="Times New Roman" panose="02020603050405020304" pitchFamily="18" charset="0"/>
                <a:cs typeface="Times New Roman" panose="02020603050405020304" pitchFamily="18" charset="0"/>
              </a:rPr>
              <a:t>Dataset Collection: </a:t>
            </a:r>
            <a:r>
              <a:rPr lang="en-US" sz="1800" dirty="0">
                <a:latin typeface="Times New Roman" panose="02020603050405020304" pitchFamily="18" charset="0"/>
                <a:cs typeface="Times New Roman" panose="02020603050405020304" pitchFamily="18" charset="0"/>
              </a:rPr>
              <a:t>We have collected the dataset from all 4th year students. Which are required to predict the data.</a:t>
            </a:r>
          </a:p>
          <a:p>
            <a:pPr algn="just"/>
            <a:r>
              <a:rPr lang="en-US" sz="2100" b="1" dirty="0">
                <a:latin typeface="Times New Roman" panose="02020603050405020304" pitchFamily="18" charset="0"/>
                <a:cs typeface="Times New Roman" panose="02020603050405020304" pitchFamily="18" charset="0"/>
              </a:rPr>
              <a:t>Prediction Module: </a:t>
            </a:r>
            <a:r>
              <a:rPr lang="en-US" sz="1800" dirty="0">
                <a:effectLst/>
                <a:latin typeface="Times New Roman" panose="02020603050405020304" pitchFamily="18" charset="0"/>
                <a:ea typeface="Times New Roman" panose="02020603050405020304" pitchFamily="18" charset="0"/>
              </a:rPr>
              <a:t>Now</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give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dataset</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we</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want</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predict. Now the data will be processed and classification is done with the help of opinion mining</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decision</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making</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4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stored</a:t>
            </a:r>
            <a:r>
              <a:rPr lang="en-US" sz="1800" spc="-5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4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database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5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semantic web ontology using protégé tool. In this project, the predictions on various cases have been done and finally, the accuracy of the algorithm has been determined. It provides data analysis of all 4th year vaccination details by</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querying.</a:t>
            </a:r>
          </a:p>
          <a:p>
            <a:pPr algn="just"/>
            <a:r>
              <a:rPr lang="en-US" sz="2100" b="1" spc="-75" dirty="0">
                <a:effectLst/>
                <a:latin typeface="Times New Roman" panose="02020603050405020304" pitchFamily="18" charset="0"/>
                <a:ea typeface="Times New Roman" panose="02020603050405020304" pitchFamily="18" charset="0"/>
              </a:rPr>
              <a:t>Login Module:</a:t>
            </a:r>
            <a:r>
              <a:rPr lang="en-US" sz="1800" b="1"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 enters a email and password. Login module application database</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checked</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matching</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80" dirty="0">
                <a:effectLst/>
                <a:latin typeface="Times New Roman" panose="02020603050405020304" pitchFamily="18" charset="0"/>
                <a:ea typeface="Times New Roman" panose="02020603050405020304" pitchFamily="18" charset="0"/>
              </a:rPr>
              <a:t> </a:t>
            </a:r>
            <a:r>
              <a:rPr lang="en-US" sz="1800" spc="-80" dirty="0">
                <a:latin typeface="Times New Roman" panose="02020603050405020304" pitchFamily="18" charset="0"/>
                <a:ea typeface="Times New Roman" panose="02020603050405020304" pitchFamily="18" charset="0"/>
              </a:rPr>
              <a:t>email</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password.</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Valid</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found and users database is checked to see if the user exists. If user exists, user is logged</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endParaRPr lang="en-US" sz="1800" spc="-75" dirty="0">
              <a:effectLst/>
              <a:latin typeface="Times New Roman" panose="02020603050405020304" pitchFamily="18" charset="0"/>
              <a:ea typeface="Times New Roman" panose="02020603050405020304" pitchFamily="18" charset="0"/>
            </a:endParaRPr>
          </a:p>
          <a:p>
            <a:pPr algn="just"/>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9244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B75D-E0EE-4406-84D0-4823B0C0853F}"/>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MODULES DESCRIPTION CONTD..</a:t>
            </a:r>
          </a:p>
        </p:txBody>
      </p:sp>
      <p:sp>
        <p:nvSpPr>
          <p:cNvPr id="3" name="Content Placeholder 2">
            <a:extLst>
              <a:ext uri="{FF2B5EF4-FFF2-40B4-BE49-F238E27FC236}">
                <a16:creationId xmlns:a16="http://schemas.microsoft.com/office/drawing/2014/main" id="{CBF7F0C9-E3EA-4825-A99F-A99553996089}"/>
              </a:ext>
            </a:extLst>
          </p:cNvPr>
          <p:cNvSpPr>
            <a:spLocks noGrp="1"/>
          </p:cNvSpPr>
          <p:nvPr>
            <p:ph idx="1"/>
          </p:nvPr>
        </p:nvSpPr>
        <p:spPr>
          <a:xfrm>
            <a:off x="1156447" y="1900518"/>
            <a:ext cx="10192871" cy="4329953"/>
          </a:xfrm>
        </p:spPr>
        <p:txBody>
          <a:bodyPr>
            <a:normAutofit/>
          </a:bodyPr>
          <a:lstStyle/>
          <a:p>
            <a:pPr algn="just"/>
            <a:r>
              <a:rPr lang="en-US" sz="2100" b="1" dirty="0">
                <a:effectLst/>
                <a:latin typeface="Times New Roman" panose="02020603050405020304" pitchFamily="18" charset="0"/>
                <a:ea typeface="Times New Roman" panose="02020603050405020304" pitchFamily="18" charset="0"/>
              </a:rPr>
              <a:t>Registration</a:t>
            </a:r>
            <a:r>
              <a:rPr lang="en-US" sz="2100" b="1" spc="-35" dirty="0">
                <a:effectLst/>
                <a:latin typeface="Times New Roman" panose="02020603050405020304" pitchFamily="18" charset="0"/>
                <a:ea typeface="Times New Roman" panose="02020603050405020304" pitchFamily="18" charset="0"/>
              </a:rPr>
              <a:t> </a:t>
            </a:r>
            <a:r>
              <a:rPr lang="en-US" sz="2100" b="1" dirty="0">
                <a:effectLst/>
                <a:latin typeface="Times New Roman" panose="02020603050405020304" pitchFamily="18" charset="0"/>
                <a:ea typeface="Times New Roman" panose="02020603050405020304" pitchFamily="18" charset="0"/>
              </a:rPr>
              <a:t>Module:</a:t>
            </a:r>
            <a:r>
              <a:rPr lang="en-US" sz="1800" b="1"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page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will</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ask</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3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enter</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name,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username,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password, re-enter password, gender, email</a:t>
            </a:r>
            <a:r>
              <a:rPr lang="en-US" sz="1800" dirty="0">
                <a:latin typeface="Times New Roman" panose="02020603050405020304" pitchFamily="18" charset="0"/>
                <a:ea typeface="Times New Roman" panose="02020603050405020304" pitchFamily="18" charset="0"/>
              </a:rPr>
              <a:t>-id</a:t>
            </a:r>
            <a:r>
              <a:rPr lang="en-US" sz="1800" dirty="0">
                <a:effectLst/>
                <a:latin typeface="Times New Roman" panose="02020603050405020304" pitchFamily="18" charset="0"/>
                <a:ea typeface="Times New Roman" panose="02020603050405020304" pitchFamily="18" charset="0"/>
              </a:rPr>
              <a:t>, security question, answer, mobile no, and click on register</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button. If 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click</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20" dirty="0">
                <a:effectLst/>
                <a:latin typeface="Times New Roman" panose="02020603050405020304" pitchFamily="18" charset="0"/>
                <a:ea typeface="Times New Roman" panose="02020603050405020304" pitchFamily="18" charset="0"/>
              </a:rPr>
              <a:t> </a:t>
            </a:r>
            <a:r>
              <a:rPr lang="en-US" sz="1800" spc="-20" dirty="0">
                <a:latin typeface="Times New Roman" panose="02020603050405020304" pitchFamily="18" charset="0"/>
                <a:ea typeface="Times New Roman" panose="02020603050405020304" pitchFamily="18" charset="0"/>
              </a:rPr>
              <a:t>register </a:t>
            </a:r>
            <a:r>
              <a:rPr lang="en-US" sz="1800" dirty="0">
                <a:effectLst/>
                <a:latin typeface="Times New Roman" panose="02020603050405020304" pitchFamily="18" charset="0"/>
                <a:ea typeface="Times New Roman" panose="02020603050405020304" pitchFamily="18" charset="0"/>
              </a:rPr>
              <a:t>button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without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entering</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above</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details,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pop- up window will display the warning message accordingly. If the user enters all the details correctly and click on register button then the pop-up window will display the message “User is successfully registered. You can login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now”.</a:t>
            </a:r>
          </a:p>
          <a:p>
            <a:pPr algn="just"/>
            <a:r>
              <a:rPr lang="en-US" sz="2100" b="1" dirty="0">
                <a:effectLst/>
                <a:latin typeface="Times New Roman" panose="02020603050405020304" pitchFamily="18" charset="0"/>
                <a:ea typeface="Times New Roman" panose="02020603050405020304" pitchFamily="18" charset="0"/>
              </a:rPr>
              <a:t>Application Module : </a:t>
            </a:r>
            <a:r>
              <a:rPr lang="en-US" sz="1800" dirty="0">
                <a:effectLst/>
                <a:latin typeface="Times New Roman" panose="02020603050405020304" pitchFamily="18" charset="0"/>
                <a:ea typeface="Times New Roman" panose="02020603050405020304" pitchFamily="18" charset="0"/>
              </a:rPr>
              <a:t>The user have to enter the details like name, diagnosis(COVID-19_Positive or COVID-19_Negative), Symptoms(Common Symptoms or No Symptoms or Serious Symptoms), Vaccination History(Fully Vaccinated or Not Vaccinated or Started Vaccination) and click on submit button. If 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click</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20" dirty="0">
                <a:effectLst/>
                <a:latin typeface="Times New Roman" panose="02020603050405020304" pitchFamily="18" charset="0"/>
                <a:ea typeface="Times New Roman" panose="02020603050405020304" pitchFamily="18" charset="0"/>
              </a:rPr>
              <a:t> s</a:t>
            </a:r>
            <a:r>
              <a:rPr lang="en-US" sz="1800" spc="-20" dirty="0">
                <a:latin typeface="Times New Roman" panose="02020603050405020304" pitchFamily="18" charset="0"/>
                <a:ea typeface="Times New Roman" panose="02020603050405020304" pitchFamily="18" charset="0"/>
              </a:rPr>
              <a:t>ubmit </a:t>
            </a:r>
            <a:r>
              <a:rPr lang="en-US" sz="1800" dirty="0">
                <a:effectLst/>
                <a:latin typeface="Times New Roman" panose="02020603050405020304" pitchFamily="18" charset="0"/>
                <a:ea typeface="Times New Roman" panose="02020603050405020304" pitchFamily="18" charset="0"/>
              </a:rPr>
              <a:t>button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without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entering</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above</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details,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pop- up window will display the warning message accordingly. If the user enters all the details correctly and click on submit button then in the pop-up window, we will recommend the treatment plan and analyze the risk</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factor accordingly.</a:t>
            </a:r>
          </a:p>
          <a:p>
            <a:endParaRPr lang="en-US" sz="1800" spc="-75" dirty="0">
              <a:effectLst/>
              <a:latin typeface="Times New Roman" panose="02020603050405020304" pitchFamily="18" charset="0"/>
              <a:ea typeface="Times New Roman" panose="02020603050405020304" pitchFamily="18" charset="0"/>
            </a:endParaRPr>
          </a:p>
          <a:p>
            <a:endParaRPr lang="en-US" sz="1800" spc="-75"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spc="-75" dirty="0">
              <a:effectLst/>
              <a:latin typeface="Times New Roman" panose="02020603050405020304" pitchFamily="18" charset="0"/>
              <a:ea typeface="Times New Roman" panose="02020603050405020304" pitchFamily="18" charset="0"/>
            </a:endParaRPr>
          </a:p>
          <a:p>
            <a:endParaRPr lang="en-US" sz="21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585866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BEEF0-BCD3-4020-9611-83872BFE28C5}"/>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MODULES DESCRIPTION CONTD..</a:t>
            </a:r>
          </a:p>
        </p:txBody>
      </p:sp>
      <p:sp>
        <p:nvSpPr>
          <p:cNvPr id="3" name="Content Placeholder 2">
            <a:extLst>
              <a:ext uri="{FF2B5EF4-FFF2-40B4-BE49-F238E27FC236}">
                <a16:creationId xmlns:a16="http://schemas.microsoft.com/office/drawing/2014/main" id="{1E2C790D-D59A-4EF5-98CB-74275B90E925}"/>
              </a:ext>
            </a:extLst>
          </p:cNvPr>
          <p:cNvSpPr>
            <a:spLocks noGrp="1"/>
          </p:cNvSpPr>
          <p:nvPr>
            <p:ph idx="1"/>
          </p:nvPr>
        </p:nvSpPr>
        <p:spPr/>
        <p:txBody>
          <a:bodyPr/>
          <a:lstStyle/>
          <a:p>
            <a:pPr algn="just"/>
            <a:r>
              <a:rPr lang="en-US" b="1" spc="-35" dirty="0">
                <a:latin typeface="Times New Roman" panose="02020603050405020304" pitchFamily="18" charset="0"/>
                <a:ea typeface="Times New Roman" panose="02020603050405020304" pitchFamily="18" charset="0"/>
              </a:rPr>
              <a:t>Forget Password</a:t>
            </a:r>
            <a:r>
              <a:rPr lang="en-US" sz="2000" b="1" spc="-35" dirty="0">
                <a:effectLst/>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Module:</a:t>
            </a:r>
            <a:r>
              <a:rPr lang="en-US" sz="1600" b="1" spc="-8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This</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page</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will</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ask</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user</a:t>
            </a:r>
            <a:r>
              <a:rPr lang="en-US" sz="2000" spc="-3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enter</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security question, answer, new password, and click on reset password</a:t>
            </a:r>
            <a:r>
              <a:rPr lang="en-US" sz="2000" spc="-3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button. If the</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user</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click</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on</a:t>
            </a:r>
            <a:r>
              <a:rPr lang="en-US" sz="2000" spc="-20" dirty="0">
                <a:effectLst/>
                <a:latin typeface="Times New Roman" panose="02020603050405020304" pitchFamily="18" charset="0"/>
                <a:ea typeface="Times New Roman" panose="02020603050405020304" pitchFamily="18" charset="0"/>
              </a:rPr>
              <a:t> </a:t>
            </a:r>
            <a:r>
              <a:rPr lang="en-US" sz="2000" spc="-20" dirty="0">
                <a:latin typeface="Times New Roman" panose="02020603050405020304" pitchFamily="18" charset="0"/>
                <a:ea typeface="Times New Roman" panose="02020603050405020304" pitchFamily="18" charset="0"/>
              </a:rPr>
              <a:t>reset password </a:t>
            </a:r>
            <a:r>
              <a:rPr lang="en-US" sz="2000" dirty="0">
                <a:effectLst/>
                <a:latin typeface="Times New Roman" panose="02020603050405020304" pitchFamily="18" charset="0"/>
                <a:ea typeface="Times New Roman" panose="02020603050405020304" pitchFamily="18" charset="0"/>
              </a:rPr>
              <a:t>button</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without</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entering</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any</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above</a:t>
            </a:r>
            <a:r>
              <a:rPr lang="en-US" sz="2000" spc="-2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details,</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then</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2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pop- up window will display the warning message accordingly. If the user enters all the details correctly and click on reset password button then the pop-up window will display the message “Password is changed successfully. You can login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now”.</a:t>
            </a:r>
            <a:endParaRPr lang="en-US" dirty="0"/>
          </a:p>
        </p:txBody>
      </p:sp>
    </p:spTree>
    <p:extLst>
      <p:ext uri="{BB962C8B-B14F-4D97-AF65-F5344CB8AC3E}">
        <p14:creationId xmlns:p14="http://schemas.microsoft.com/office/powerpoint/2010/main" val="413334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8C1BF-B989-4287-B3F5-44C6EF031B40}"/>
              </a:ext>
            </a:extLst>
          </p:cNvPr>
          <p:cNvSpPr>
            <a:spLocks noGrp="1"/>
          </p:cNvSpPr>
          <p:nvPr>
            <p:ph idx="1"/>
          </p:nvPr>
        </p:nvSpPr>
        <p:spPr/>
        <p:txBody>
          <a:bodyPr>
            <a:normAutofit/>
          </a:bodyPr>
          <a:lstStyle/>
          <a:p>
            <a:pPr marL="0" indent="0" algn="ctr">
              <a:buNone/>
            </a:pPr>
            <a:endParaRPr lang="en-US" sz="5000" b="1" dirty="0">
              <a:latin typeface="Times New Roman" panose="02020603050405020304" pitchFamily="18" charset="0"/>
              <a:cs typeface="Times New Roman" panose="02020603050405020304" pitchFamily="18" charset="0"/>
            </a:endParaRPr>
          </a:p>
          <a:p>
            <a:pPr marL="0" indent="0" algn="ctr">
              <a:buNone/>
            </a:pPr>
            <a:r>
              <a:rPr lang="en-US" sz="5000" b="1" dirty="0">
                <a:latin typeface="Times New Roman" panose="02020603050405020304" pitchFamily="18" charset="0"/>
                <a:cs typeface="Times New Roman" panose="02020603050405020304" pitchFamily="18" charset="0"/>
              </a:rPr>
              <a:t>UML DIAGRAMS</a:t>
            </a:r>
          </a:p>
        </p:txBody>
      </p:sp>
    </p:spTree>
    <p:extLst>
      <p:ext uri="{BB962C8B-B14F-4D97-AF65-F5344CB8AC3E}">
        <p14:creationId xmlns:p14="http://schemas.microsoft.com/office/powerpoint/2010/main" val="948925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4A75-3D57-420A-80D6-8BC8C2B5C356}"/>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CLASS DIAGRAM</a:t>
            </a:r>
          </a:p>
        </p:txBody>
      </p:sp>
      <p:pic>
        <p:nvPicPr>
          <p:cNvPr id="5" name="Content Placeholder 4">
            <a:extLst>
              <a:ext uri="{FF2B5EF4-FFF2-40B4-BE49-F238E27FC236}">
                <a16:creationId xmlns:a16="http://schemas.microsoft.com/office/drawing/2014/main" id="{DACB1E69-99BC-4121-8A6E-77B1415047FF}"/>
              </a:ext>
            </a:extLst>
          </p:cNvPr>
          <p:cNvPicPr>
            <a:picLocks noGrp="1" noChangeAspect="1"/>
          </p:cNvPicPr>
          <p:nvPr>
            <p:ph idx="1"/>
          </p:nvPr>
        </p:nvPicPr>
        <p:blipFill>
          <a:blip r:embed="rId2"/>
          <a:stretch>
            <a:fillRect/>
          </a:stretch>
        </p:blipFill>
        <p:spPr>
          <a:xfrm>
            <a:off x="1451579" y="2270300"/>
            <a:ext cx="9603275" cy="3391876"/>
          </a:xfrm>
        </p:spPr>
      </p:pic>
    </p:spTree>
    <p:extLst>
      <p:ext uri="{BB962C8B-B14F-4D97-AF65-F5344CB8AC3E}">
        <p14:creationId xmlns:p14="http://schemas.microsoft.com/office/powerpoint/2010/main" val="4071416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FFB65-42F6-48B5-B926-EC873B4B2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75" y="672352"/>
            <a:ext cx="10416989" cy="4760259"/>
          </a:xfrm>
          <a:prstGeom prst="rect">
            <a:avLst/>
          </a:prstGeom>
        </p:spPr>
      </p:pic>
    </p:spTree>
    <p:extLst>
      <p:ext uri="{BB962C8B-B14F-4D97-AF65-F5344CB8AC3E}">
        <p14:creationId xmlns:p14="http://schemas.microsoft.com/office/powerpoint/2010/main" val="2458334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6CAB-7EC6-461D-B8EE-AA91F314D2CB}"/>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USE CASE DIAGRAM</a:t>
            </a:r>
          </a:p>
        </p:txBody>
      </p:sp>
      <p:pic>
        <p:nvPicPr>
          <p:cNvPr id="4" name="Content Placeholder 6">
            <a:extLst>
              <a:ext uri="{FF2B5EF4-FFF2-40B4-BE49-F238E27FC236}">
                <a16:creationId xmlns:a16="http://schemas.microsoft.com/office/drawing/2014/main" id="{F93BBE79-A30C-4601-B91C-9899AC33AE9D}"/>
              </a:ext>
            </a:extLst>
          </p:cNvPr>
          <p:cNvPicPr>
            <a:picLocks noGrp="1" noChangeAspect="1"/>
          </p:cNvPicPr>
          <p:nvPr>
            <p:ph idx="1"/>
          </p:nvPr>
        </p:nvPicPr>
        <p:blipFill>
          <a:blip r:embed="rId2"/>
          <a:stretch>
            <a:fillRect/>
          </a:stretch>
        </p:blipFill>
        <p:spPr>
          <a:xfrm>
            <a:off x="1451579" y="2180491"/>
            <a:ext cx="9603275" cy="3571632"/>
          </a:xfrm>
          <a:prstGeom prst="rect">
            <a:avLst/>
          </a:prstGeom>
        </p:spPr>
      </p:pic>
    </p:spTree>
    <p:extLst>
      <p:ext uri="{BB962C8B-B14F-4D97-AF65-F5344CB8AC3E}">
        <p14:creationId xmlns:p14="http://schemas.microsoft.com/office/powerpoint/2010/main" val="2838086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B6145E-BD95-4F06-99B2-8C7D2FC03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18" y="484093"/>
            <a:ext cx="10130117" cy="5154707"/>
          </a:xfrm>
          <a:prstGeom prst="rect">
            <a:avLst/>
          </a:prstGeom>
        </p:spPr>
      </p:pic>
    </p:spTree>
    <p:extLst>
      <p:ext uri="{BB962C8B-B14F-4D97-AF65-F5344CB8AC3E}">
        <p14:creationId xmlns:p14="http://schemas.microsoft.com/office/powerpoint/2010/main" val="4279850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05F09-051E-494D-8DA2-33A381DA1253}"/>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Abstract</a:t>
            </a:r>
          </a:p>
        </p:txBody>
      </p:sp>
      <p:sp>
        <p:nvSpPr>
          <p:cNvPr id="6" name="Content Placeholder 5">
            <a:extLst>
              <a:ext uri="{FF2B5EF4-FFF2-40B4-BE49-F238E27FC236}">
                <a16:creationId xmlns:a16="http://schemas.microsoft.com/office/drawing/2014/main" id="{8B95D885-F37A-4FD4-9093-899DEA38479A}"/>
              </a:ext>
            </a:extLst>
          </p:cNvPr>
          <p:cNvSpPr>
            <a:spLocks noGrp="1"/>
          </p:cNvSpPr>
          <p:nvPr>
            <p:ph idx="1"/>
          </p:nvPr>
        </p:nvSpPr>
        <p:spPr>
          <a:xfrm>
            <a:off x="1451579" y="2015732"/>
            <a:ext cx="9603275" cy="3874080"/>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The  project is to classify the data using supervised learning approach in machine learning, which has been preprocessed . After the classification is done, with the help of opinion mining with decision making and the classified data is stored in the database, with the use of semantic web ontology using protégé tool. The data will be retrieved through SPARQL which helps to retrieve complex queries, followed by the output based on the given query.</a:t>
            </a:r>
          </a:p>
          <a:p>
            <a:pPr marL="0" indent="0" algn="just">
              <a:buNone/>
            </a:pPr>
            <a:r>
              <a:rPr lang="en-US" sz="1800" dirty="0">
                <a:latin typeface="Times New Roman" panose="02020603050405020304" pitchFamily="18" charset="0"/>
                <a:ea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rPr>
              <a:t>e added the desktop application where the user enter the details for registration like name, username, password, re-enter password, gender, email and mobile number and use the same credentials for login purpose. If the user logged in successfully then the new window appears where the user gives the covid-19 details and according to the given details we analyze the risk factors and recommend the treatment plans for the user.</a:t>
            </a:r>
          </a:p>
          <a:p>
            <a:pPr marL="0" indent="0" algn="just">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76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123D-729E-4028-9D24-11B3885341B0}"/>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SEQUENCE DIAGRAM</a:t>
            </a:r>
          </a:p>
        </p:txBody>
      </p:sp>
      <p:pic>
        <p:nvPicPr>
          <p:cNvPr id="4" name="Content Placeholder 6">
            <a:extLst>
              <a:ext uri="{FF2B5EF4-FFF2-40B4-BE49-F238E27FC236}">
                <a16:creationId xmlns:a16="http://schemas.microsoft.com/office/drawing/2014/main" id="{18750D50-3336-40AE-B30A-F72CD9A5D3D2}"/>
              </a:ext>
            </a:extLst>
          </p:cNvPr>
          <p:cNvPicPr>
            <a:picLocks noGrp="1" noChangeAspect="1"/>
          </p:cNvPicPr>
          <p:nvPr>
            <p:ph idx="1"/>
          </p:nvPr>
        </p:nvPicPr>
        <p:blipFill>
          <a:blip r:embed="rId2"/>
          <a:stretch>
            <a:fillRect/>
          </a:stretch>
        </p:blipFill>
        <p:spPr>
          <a:xfrm>
            <a:off x="1451579" y="2227384"/>
            <a:ext cx="9603275" cy="3485661"/>
          </a:xfrm>
          <a:prstGeom prst="rect">
            <a:avLst/>
          </a:prstGeom>
        </p:spPr>
      </p:pic>
    </p:spTree>
    <p:extLst>
      <p:ext uri="{BB962C8B-B14F-4D97-AF65-F5344CB8AC3E}">
        <p14:creationId xmlns:p14="http://schemas.microsoft.com/office/powerpoint/2010/main" val="3758728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E4F40D-60D0-4257-A936-623B61787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25" y="519954"/>
            <a:ext cx="10936940" cy="5100918"/>
          </a:xfrm>
          <a:prstGeom prst="rect">
            <a:avLst/>
          </a:prstGeom>
        </p:spPr>
      </p:pic>
    </p:spTree>
    <p:extLst>
      <p:ext uri="{BB962C8B-B14F-4D97-AF65-F5344CB8AC3E}">
        <p14:creationId xmlns:p14="http://schemas.microsoft.com/office/powerpoint/2010/main" val="1609139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2643-F23C-4B6F-AFB5-98A0FCCE9505}"/>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ACTIVITY DIAGRAM</a:t>
            </a:r>
          </a:p>
        </p:txBody>
      </p:sp>
      <p:pic>
        <p:nvPicPr>
          <p:cNvPr id="4" name="Content Placeholder 3">
            <a:extLst>
              <a:ext uri="{FF2B5EF4-FFF2-40B4-BE49-F238E27FC236}">
                <a16:creationId xmlns:a16="http://schemas.microsoft.com/office/drawing/2014/main" id="{91E356C4-EE67-4B08-BF36-115E9362C77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2739" y="2023940"/>
            <a:ext cx="7135446" cy="3939197"/>
          </a:xfrm>
          <a:prstGeom prst="rect">
            <a:avLst/>
          </a:prstGeom>
          <a:noFill/>
        </p:spPr>
      </p:pic>
    </p:spTree>
    <p:extLst>
      <p:ext uri="{BB962C8B-B14F-4D97-AF65-F5344CB8AC3E}">
        <p14:creationId xmlns:p14="http://schemas.microsoft.com/office/powerpoint/2010/main" val="504358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D9E8BC-9D46-434D-A1FA-92B93DD50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153" y="815789"/>
            <a:ext cx="8615082" cy="4510756"/>
          </a:xfrm>
          <a:prstGeom prst="rect">
            <a:avLst/>
          </a:prstGeom>
        </p:spPr>
      </p:pic>
    </p:spTree>
    <p:extLst>
      <p:ext uri="{BB962C8B-B14F-4D97-AF65-F5344CB8AC3E}">
        <p14:creationId xmlns:p14="http://schemas.microsoft.com/office/powerpoint/2010/main" val="368856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2478F-DC06-4C0B-ACBD-92129390CC64}"/>
              </a:ext>
            </a:extLst>
          </p:cNvPr>
          <p:cNvSpPr>
            <a:spLocks noGrp="1"/>
          </p:cNvSpPr>
          <p:nvPr>
            <p:ph type="title"/>
          </p:nvPr>
        </p:nvSpPr>
        <p:spPr>
          <a:xfrm>
            <a:off x="1464692" y="661084"/>
            <a:ext cx="9603275" cy="1049235"/>
          </a:xfrm>
        </p:spPr>
        <p:txBody>
          <a:bodyPr>
            <a:noAutofit/>
          </a:bodyPr>
          <a:lstStyle/>
          <a:p>
            <a:pPr algn="ctr"/>
            <a:r>
              <a:rPr lang="en-US" sz="4000" b="1" dirty="0">
                <a:latin typeface="Times New Roman" panose="02020603050405020304" pitchFamily="18" charset="0"/>
                <a:cs typeface="Times New Roman" panose="02020603050405020304" pitchFamily="18" charset="0"/>
              </a:rPr>
              <a:t>EXECUTION STEPS FOR DESKTOP APPLICATION</a:t>
            </a:r>
          </a:p>
        </p:txBody>
      </p:sp>
      <p:sp>
        <p:nvSpPr>
          <p:cNvPr id="3" name="Content Placeholder 2">
            <a:extLst>
              <a:ext uri="{FF2B5EF4-FFF2-40B4-BE49-F238E27FC236}">
                <a16:creationId xmlns:a16="http://schemas.microsoft.com/office/drawing/2014/main" id="{BFB0D5B0-C3A7-432F-8AD7-0EC0C323F68A}"/>
              </a:ext>
            </a:extLst>
          </p:cNvPr>
          <p:cNvSpPr>
            <a:spLocks noGrp="1"/>
          </p:cNvSpPr>
          <p:nvPr>
            <p:ph idx="1"/>
          </p:nvPr>
        </p:nvSpPr>
        <p:spPr>
          <a:xfrm>
            <a:off x="1093695" y="2015732"/>
            <a:ext cx="10345270" cy="4322315"/>
          </a:xfrm>
        </p:spPr>
        <p:txBody>
          <a:bodyPr>
            <a:normAutofit lnSpcReduction="10000"/>
          </a:bodyPr>
          <a:lstStyle/>
          <a:p>
            <a:pPr algn="just"/>
            <a:r>
              <a:rPr lang="en-US" sz="1800" b="1" dirty="0">
                <a:latin typeface="Times New Roman" panose="02020603050405020304" pitchFamily="18" charset="0"/>
                <a:cs typeface="Times New Roman" panose="02020603050405020304" pitchFamily="18" charset="0"/>
              </a:rPr>
              <a:t>Step 1: </a:t>
            </a:r>
            <a:r>
              <a:rPr lang="en-US" sz="1800" dirty="0">
                <a:latin typeface="Times New Roman" panose="02020603050405020304" pitchFamily="18" charset="0"/>
                <a:cs typeface="Times New Roman" panose="02020603050405020304" pitchFamily="18" charset="0"/>
              </a:rPr>
              <a:t>Run the application with the following command:</a:t>
            </a:r>
          </a:p>
          <a:p>
            <a:pPr marL="0" indent="0">
              <a:buNone/>
            </a:pPr>
            <a:r>
              <a:rPr lang="en-US" sz="1800" dirty="0">
                <a:latin typeface="Times New Roman" panose="02020603050405020304" pitchFamily="18" charset="0"/>
                <a:cs typeface="Times New Roman" panose="02020603050405020304" pitchFamily="18" charset="0"/>
              </a:rPr>
              <a:t>                     &gt; python app.py</a:t>
            </a:r>
          </a:p>
          <a:p>
            <a:pPr algn="just"/>
            <a:r>
              <a:rPr lang="en-US" sz="1800" b="1" dirty="0">
                <a:latin typeface="Times New Roman" panose="02020603050405020304" pitchFamily="18" charset="0"/>
                <a:cs typeface="Times New Roman" panose="02020603050405020304" pitchFamily="18" charset="0"/>
              </a:rPr>
              <a:t>Step 2:</a:t>
            </a:r>
            <a:r>
              <a:rPr lang="en-US" sz="1800" dirty="0">
                <a:latin typeface="Times New Roman" panose="02020603050405020304" pitchFamily="18" charset="0"/>
                <a:cs typeface="Times New Roman" panose="02020603050405020304" pitchFamily="18" charset="0"/>
              </a:rPr>
              <a:t> The user enters to the login page and </a:t>
            </a:r>
            <a:r>
              <a:rPr lang="en-US" sz="1800" dirty="0">
                <a:effectLst/>
                <a:latin typeface="Times New Roman" panose="02020603050405020304" pitchFamily="18" charset="0"/>
                <a:ea typeface="Times New Roman" panose="02020603050405020304" pitchFamily="18" charset="0"/>
              </a:rPr>
              <a:t>enters a email-id and password. Login module application database</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checked</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7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matching</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80" dirty="0">
                <a:effectLst/>
                <a:latin typeface="Times New Roman" panose="02020603050405020304" pitchFamily="18" charset="0"/>
                <a:ea typeface="Times New Roman" panose="02020603050405020304" pitchFamily="18" charset="0"/>
              </a:rPr>
              <a:t> </a:t>
            </a:r>
            <a:r>
              <a:rPr lang="en-US" sz="1800" spc="-80" dirty="0">
                <a:latin typeface="Times New Roman" panose="02020603050405020304" pitchFamily="18" charset="0"/>
                <a:ea typeface="Times New Roman" panose="02020603050405020304" pitchFamily="18" charset="0"/>
              </a:rPr>
              <a:t>email-id</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password.</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Valid</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8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7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found and users database is checked to see if the user exists. If user exists, user is logged</a:t>
            </a:r>
            <a:r>
              <a:rPr lang="en-US" sz="1800" spc="-6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 and covid-19 application form will be opened otherwise, the pop window will display the warning message(Invalid email-id or password).</a:t>
            </a:r>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Step 3: </a:t>
            </a:r>
            <a:r>
              <a:rPr lang="en-US" sz="1800" dirty="0">
                <a:latin typeface="Times New Roman" panose="02020603050405020304" pitchFamily="18" charset="0"/>
                <a:cs typeface="Times New Roman" panose="02020603050405020304" pitchFamily="18" charset="0"/>
              </a:rPr>
              <a:t>If the user is new to the application then the user need to register first by clicking “create new account” button in the login page .In registration window the user asked to enter name, username, password, re-enter password, gender, email, security question, answer, mobile number and i</a:t>
            </a:r>
            <a:r>
              <a:rPr lang="en-US" sz="1800" dirty="0">
                <a:effectLst/>
                <a:latin typeface="Times New Roman" panose="02020603050405020304" pitchFamily="18" charset="0"/>
                <a:ea typeface="Times New Roman" panose="02020603050405020304" pitchFamily="18" charset="0"/>
              </a:rPr>
              <a:t>f 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click</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20" dirty="0">
                <a:effectLst/>
                <a:latin typeface="Times New Roman" panose="02020603050405020304" pitchFamily="18" charset="0"/>
                <a:ea typeface="Times New Roman" panose="02020603050405020304" pitchFamily="18" charset="0"/>
              </a:rPr>
              <a:t> </a:t>
            </a:r>
            <a:r>
              <a:rPr lang="en-US" sz="1800" spc="-20" dirty="0">
                <a:latin typeface="Times New Roman" panose="02020603050405020304" pitchFamily="18" charset="0"/>
                <a:ea typeface="Times New Roman" panose="02020603050405020304" pitchFamily="18" charset="0"/>
              </a:rPr>
              <a:t>register </a:t>
            </a:r>
            <a:r>
              <a:rPr lang="en-US" sz="1800" dirty="0">
                <a:effectLst/>
                <a:latin typeface="Times New Roman" panose="02020603050405020304" pitchFamily="18" charset="0"/>
                <a:ea typeface="Times New Roman" panose="02020603050405020304" pitchFamily="18" charset="0"/>
              </a:rPr>
              <a:t>button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without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entering</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above </a:t>
            </a:r>
            <a:r>
              <a:rPr lang="en-US" sz="1800" dirty="0">
                <a:effectLst/>
                <a:latin typeface="Times New Roman" panose="02020603050405020304" pitchFamily="18" charset="0"/>
                <a:ea typeface="Times New Roman" panose="02020603050405020304" pitchFamily="18" charset="0"/>
              </a:rPr>
              <a:t>details,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pop- up window will display the warning message accordingly. If the user enters all the details correctly and click on register button then the pop-up window will display the message “User is successfully registered. You can login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now”.</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4986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0244-18F5-45F8-90C1-818094D71D74}"/>
              </a:ext>
            </a:extLst>
          </p:cNvPr>
          <p:cNvSpPr>
            <a:spLocks noGrp="1"/>
          </p:cNvSpPr>
          <p:nvPr>
            <p:ph type="title"/>
          </p:nvPr>
        </p:nvSpPr>
        <p:spPr>
          <a:xfrm>
            <a:off x="1451579" y="714872"/>
            <a:ext cx="9603275" cy="1049235"/>
          </a:xfrm>
        </p:spPr>
        <p:txBody>
          <a:bodyPr>
            <a:noAutofit/>
          </a:bodyPr>
          <a:lstStyle/>
          <a:p>
            <a:pPr algn="ctr"/>
            <a:r>
              <a:rPr lang="en-US" sz="4000" b="1" dirty="0">
                <a:latin typeface="Times New Roman" panose="02020603050405020304" pitchFamily="18" charset="0"/>
                <a:cs typeface="Times New Roman" panose="02020603050405020304" pitchFamily="18" charset="0"/>
              </a:rPr>
              <a:t>EXECUTION STEPS FOR DESKTOP APPLICATION CONTD..</a:t>
            </a:r>
          </a:p>
        </p:txBody>
      </p:sp>
      <p:sp>
        <p:nvSpPr>
          <p:cNvPr id="3" name="Content Placeholder 2">
            <a:extLst>
              <a:ext uri="{FF2B5EF4-FFF2-40B4-BE49-F238E27FC236}">
                <a16:creationId xmlns:a16="http://schemas.microsoft.com/office/drawing/2014/main" id="{CCE6B6A6-9EFC-4C77-8115-C5740F89D880}"/>
              </a:ext>
            </a:extLst>
          </p:cNvPr>
          <p:cNvSpPr>
            <a:spLocks noGrp="1"/>
          </p:cNvSpPr>
          <p:nvPr>
            <p:ph idx="1"/>
          </p:nvPr>
        </p:nvSpPr>
        <p:spPr>
          <a:xfrm>
            <a:off x="1013012" y="2015733"/>
            <a:ext cx="10515599" cy="4205773"/>
          </a:xfrm>
        </p:spPr>
        <p:txBody>
          <a:bodyPr>
            <a:normAutofit/>
          </a:bodyPr>
          <a:lstStyle/>
          <a:p>
            <a:pPr algn="just"/>
            <a:r>
              <a:rPr lang="en-US" sz="1800" b="1" dirty="0">
                <a:latin typeface="Times New Roman" panose="02020603050405020304" pitchFamily="18" charset="0"/>
                <a:cs typeface="Times New Roman" panose="02020603050405020304" pitchFamily="18" charset="0"/>
              </a:rPr>
              <a:t>Step 4:</a:t>
            </a:r>
            <a:r>
              <a:rPr lang="en-US" sz="1800" dirty="0">
                <a:latin typeface="Times New Roman" panose="02020603050405020304" pitchFamily="18" charset="0"/>
                <a:cs typeface="Times New Roman" panose="02020603050405020304" pitchFamily="18" charset="0"/>
              </a:rPr>
              <a:t> If the user forgets the password, then the user need to click on “forget password?” button and then the user enters to the forget password window where the user asked to enter the security question, answer, and new password and click on reset password button. If the user click on reset password button without entering any of the above details then,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pop- up window will display the warning message accordingly. If the user enters all the details correctly and click on </a:t>
            </a:r>
            <a:r>
              <a:rPr lang="en-US" sz="1800" dirty="0">
                <a:latin typeface="Times New Roman" panose="02020603050405020304" pitchFamily="18" charset="0"/>
                <a:ea typeface="Times New Roman" panose="02020603050405020304" pitchFamily="18" charset="0"/>
              </a:rPr>
              <a:t>reset password </a:t>
            </a:r>
            <a:r>
              <a:rPr lang="en-US" sz="1800" dirty="0">
                <a:effectLst/>
                <a:latin typeface="Times New Roman" panose="02020603050405020304" pitchFamily="18" charset="0"/>
                <a:ea typeface="Times New Roman" panose="02020603050405020304" pitchFamily="18" charset="0"/>
              </a:rPr>
              <a:t>button then the pop-up window will display the message “Password is changed successfully. You can login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now”.</a:t>
            </a:r>
          </a:p>
          <a:p>
            <a:pPr algn="just"/>
            <a:r>
              <a:rPr lang="en-US" sz="1800" b="1" dirty="0">
                <a:latin typeface="Times New Roman" panose="02020603050405020304" pitchFamily="18" charset="0"/>
                <a:cs typeface="Times New Roman" panose="02020603050405020304" pitchFamily="18" charset="0"/>
              </a:rPr>
              <a:t>Step 5: </a:t>
            </a:r>
            <a:r>
              <a:rPr lang="en-US" sz="1800" dirty="0">
                <a:latin typeface="Times New Roman" panose="02020603050405020304" pitchFamily="18" charset="0"/>
                <a:cs typeface="Times New Roman" panose="02020603050405020304" pitchFamily="18" charset="0"/>
              </a:rPr>
              <a:t>If the user enter all the details correctly in the login window then the covid-19 application window will appear. Here, the user enter the name, diagnosis, symptoms and vaccination history and click on submit button. </a:t>
            </a:r>
            <a:r>
              <a:rPr lang="en-US" sz="1800" dirty="0">
                <a:effectLst/>
                <a:latin typeface="Times New Roman" panose="02020603050405020304" pitchFamily="18" charset="0"/>
                <a:ea typeface="Times New Roman" panose="02020603050405020304" pitchFamily="18" charset="0"/>
              </a:rPr>
              <a:t>If 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click</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on</a:t>
            </a:r>
            <a:r>
              <a:rPr lang="en-US" sz="1800" spc="-20" dirty="0">
                <a:effectLst/>
                <a:latin typeface="Times New Roman" panose="02020603050405020304" pitchFamily="18" charset="0"/>
                <a:ea typeface="Times New Roman" panose="02020603050405020304" pitchFamily="18" charset="0"/>
              </a:rPr>
              <a:t> s</a:t>
            </a:r>
            <a:r>
              <a:rPr lang="en-US" sz="1800" spc="-20" dirty="0">
                <a:latin typeface="Times New Roman" panose="02020603050405020304" pitchFamily="18" charset="0"/>
                <a:ea typeface="Times New Roman" panose="02020603050405020304" pitchFamily="18" charset="0"/>
              </a:rPr>
              <a:t>ubmit </a:t>
            </a:r>
            <a:r>
              <a:rPr lang="en-US" sz="1800" dirty="0">
                <a:effectLst/>
                <a:latin typeface="Times New Roman" panose="02020603050405020304" pitchFamily="18" charset="0"/>
                <a:ea typeface="Times New Roman" panose="02020603050405020304" pitchFamily="18" charset="0"/>
              </a:rPr>
              <a:t>button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without</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entering</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above</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details,</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then</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pop- up window will display the warning message accordingly. If the user enters all the details correctly and click on submit button then in the pop-up window, we will recommend the treatment plan and analyze the risk</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factor accordingly.</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4996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ED47-4936-4C5D-98EA-5D4F78E82044}"/>
              </a:ext>
            </a:extLst>
          </p:cNvPr>
          <p:cNvSpPr>
            <a:spLocks noGrp="1"/>
          </p:cNvSpPr>
          <p:nvPr>
            <p:ph type="title"/>
          </p:nvPr>
        </p:nvSpPr>
        <p:spPr>
          <a:xfrm>
            <a:off x="1451578" y="643155"/>
            <a:ext cx="9603275" cy="1049235"/>
          </a:xfrm>
        </p:spPr>
        <p:txBody>
          <a:bodyPr>
            <a:noAutofit/>
          </a:bodyPr>
          <a:lstStyle/>
          <a:p>
            <a:pPr algn="ctr"/>
            <a:r>
              <a:rPr lang="en-US" sz="4000" b="1" dirty="0">
                <a:latin typeface="Times New Roman" panose="02020603050405020304" pitchFamily="18" charset="0"/>
                <a:cs typeface="Times New Roman" panose="02020603050405020304" pitchFamily="18" charset="0"/>
              </a:rPr>
              <a:t>EXECUTION STEPS FOR PROTÉGÉ TOOL</a:t>
            </a:r>
          </a:p>
        </p:txBody>
      </p:sp>
      <p:sp>
        <p:nvSpPr>
          <p:cNvPr id="3" name="Content Placeholder 2">
            <a:extLst>
              <a:ext uri="{FF2B5EF4-FFF2-40B4-BE49-F238E27FC236}">
                <a16:creationId xmlns:a16="http://schemas.microsoft.com/office/drawing/2014/main" id="{9C5785F3-7D5B-4729-BF07-7FD473E631A6}"/>
              </a:ext>
            </a:extLst>
          </p:cNvPr>
          <p:cNvSpPr>
            <a:spLocks noGrp="1"/>
          </p:cNvSpPr>
          <p:nvPr>
            <p:ph idx="1"/>
          </p:nvPr>
        </p:nvSpPr>
        <p:spPr/>
        <p:txBody>
          <a:bodyPr>
            <a:normAutofit/>
          </a:bodyPr>
          <a:lstStyle/>
          <a:p>
            <a:r>
              <a:rPr lang="en-US" sz="1800" b="1" dirty="0">
                <a:latin typeface="Times New Roman" panose="02020603050405020304" pitchFamily="18" charset="0"/>
                <a:cs typeface="Times New Roman" panose="02020603050405020304" pitchFamily="18" charset="0"/>
              </a:rPr>
              <a:t>Step 1:</a:t>
            </a:r>
            <a:r>
              <a:rPr lang="en-US" sz="1800" dirty="0">
                <a:latin typeface="Times New Roman" panose="02020603050405020304" pitchFamily="18" charset="0"/>
                <a:cs typeface="Times New Roman" panose="02020603050405020304" pitchFamily="18" charset="0"/>
              </a:rPr>
              <a:t> Open the protégé tool.</a:t>
            </a:r>
          </a:p>
          <a:p>
            <a:r>
              <a:rPr lang="en-US" sz="1800" b="1" dirty="0">
                <a:latin typeface="Times New Roman" panose="02020603050405020304" pitchFamily="18" charset="0"/>
                <a:cs typeface="Times New Roman" panose="02020603050405020304" pitchFamily="18" charset="0"/>
              </a:rPr>
              <a:t>Step 2: </a:t>
            </a:r>
            <a:r>
              <a:rPr lang="en-US" sz="1800" dirty="0">
                <a:latin typeface="Times New Roman" panose="02020603050405020304" pitchFamily="18" charset="0"/>
                <a:cs typeface="Times New Roman" panose="02020603050405020304" pitchFamily="18" charset="0"/>
              </a:rPr>
              <a:t>Import the dataset.</a:t>
            </a:r>
          </a:p>
          <a:p>
            <a:r>
              <a:rPr lang="en-US" sz="1800" b="1" dirty="0">
                <a:latin typeface="Times New Roman" panose="02020603050405020304" pitchFamily="18" charset="0"/>
                <a:cs typeface="Times New Roman" panose="02020603050405020304" pitchFamily="18" charset="0"/>
              </a:rPr>
              <a:t>Step 3:</a:t>
            </a:r>
            <a:r>
              <a:rPr lang="en-US" sz="1800" dirty="0">
                <a:latin typeface="Times New Roman" panose="02020603050405020304" pitchFamily="18" charset="0"/>
                <a:cs typeface="Times New Roman" panose="02020603050405020304" pitchFamily="18" charset="0"/>
              </a:rPr>
              <a:t> The data classification is done, with the help of opinion mining with decision making and the classified data is stored in the database, with the use of semantic web ontology using protégé tool. </a:t>
            </a:r>
          </a:p>
          <a:p>
            <a:r>
              <a:rPr lang="en-US" sz="1800" b="1" dirty="0">
                <a:latin typeface="Times New Roman" panose="02020603050405020304" pitchFamily="18" charset="0"/>
                <a:cs typeface="Times New Roman" panose="02020603050405020304" pitchFamily="18" charset="0"/>
              </a:rPr>
              <a:t>Step 4:</a:t>
            </a:r>
            <a:r>
              <a:rPr lang="en-US" sz="1800" dirty="0">
                <a:latin typeface="Times New Roman" panose="02020603050405020304" pitchFamily="18" charset="0"/>
                <a:cs typeface="Times New Roman" panose="02020603050405020304" pitchFamily="18" charset="0"/>
              </a:rPr>
              <a:t>  Now, go to the SPARQL tab and give the queries. Outputs will be displayed based on the given queries.</a:t>
            </a:r>
          </a:p>
        </p:txBody>
      </p:sp>
    </p:spTree>
    <p:extLst>
      <p:ext uri="{BB962C8B-B14F-4D97-AF65-F5344CB8AC3E}">
        <p14:creationId xmlns:p14="http://schemas.microsoft.com/office/powerpoint/2010/main" val="2707696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A414-1F37-4356-9AAF-5CCF1BEB91E9}"/>
              </a:ext>
            </a:extLst>
          </p:cNvPr>
          <p:cNvSpPr>
            <a:spLocks noGrp="1"/>
          </p:cNvSpPr>
          <p:nvPr>
            <p:ph type="title"/>
          </p:nvPr>
        </p:nvSpPr>
        <p:spPr>
          <a:xfrm>
            <a:off x="1523296" y="2794683"/>
            <a:ext cx="9603275" cy="1049235"/>
          </a:xfrm>
        </p:spPr>
        <p:txBody>
          <a:bodyPr>
            <a:normAutofit/>
          </a:bodyPr>
          <a:lstStyle/>
          <a:p>
            <a:pPr algn="ctr"/>
            <a:r>
              <a:rPr lang="en-US" sz="5000" b="1" dirty="0">
                <a:latin typeface="Times New Roman" panose="02020603050405020304" pitchFamily="18" charset="0"/>
                <a:cs typeface="Times New Roman" panose="02020603050405020304" pitchFamily="18" charset="0"/>
              </a:rPr>
              <a:t>OUTPUT SCREENS</a:t>
            </a:r>
          </a:p>
        </p:txBody>
      </p:sp>
    </p:spTree>
    <p:extLst>
      <p:ext uri="{BB962C8B-B14F-4D97-AF65-F5344CB8AC3E}">
        <p14:creationId xmlns:p14="http://schemas.microsoft.com/office/powerpoint/2010/main" val="2692634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FC3F3-0F33-4F24-AAA6-D608864B56F4}"/>
              </a:ext>
            </a:extLst>
          </p:cNvPr>
          <p:cNvSpPr>
            <a:spLocks noGrp="1"/>
          </p:cNvSpPr>
          <p:nvPr>
            <p:ph type="title"/>
          </p:nvPr>
        </p:nvSpPr>
        <p:spPr/>
        <p:txBody>
          <a:bodyPr>
            <a:normAutofit fontScale="90000"/>
          </a:bodyPr>
          <a:lstStyle/>
          <a:p>
            <a:pPr algn="ctr"/>
            <a:r>
              <a:rPr lang="en-US" sz="4400" b="1" dirty="0">
                <a:latin typeface="Times New Roman" panose="02020603050405020304" pitchFamily="18" charset="0"/>
                <a:cs typeface="Times New Roman" panose="02020603050405020304" pitchFamily="18" charset="0"/>
              </a:rPr>
              <a:t>1.LOGIN WINDOW                </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4C402232-0320-44FF-8D83-98D5876AA6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1782" y="2275461"/>
            <a:ext cx="6500454" cy="3449638"/>
          </a:xfrm>
        </p:spPr>
      </p:pic>
    </p:spTree>
    <p:extLst>
      <p:ext uri="{BB962C8B-B14F-4D97-AF65-F5344CB8AC3E}">
        <p14:creationId xmlns:p14="http://schemas.microsoft.com/office/powerpoint/2010/main" val="4018022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3BE0-EF1B-46AA-8312-8227717E7572}"/>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2.REGISTRATION WINDOW</a:t>
            </a:r>
            <a:endParaRPr lang="en-US"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3C915CA9-54B0-4884-BA03-424B51CE0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5388" y="2277382"/>
            <a:ext cx="6575656" cy="3449638"/>
          </a:xfrm>
        </p:spPr>
      </p:pic>
    </p:spTree>
    <p:extLst>
      <p:ext uri="{BB962C8B-B14F-4D97-AF65-F5344CB8AC3E}">
        <p14:creationId xmlns:p14="http://schemas.microsoft.com/office/powerpoint/2010/main" val="2997349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AF40-5530-4A9F-B5D4-863B9D769881}"/>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LITERATURE SURVEY</a:t>
            </a:r>
          </a:p>
        </p:txBody>
      </p:sp>
      <p:sp>
        <p:nvSpPr>
          <p:cNvPr id="3" name="Content Placeholder 2">
            <a:extLst>
              <a:ext uri="{FF2B5EF4-FFF2-40B4-BE49-F238E27FC236}">
                <a16:creationId xmlns:a16="http://schemas.microsoft.com/office/drawing/2014/main" id="{9370F020-88F1-4DB8-AFD3-289572631ABD}"/>
              </a:ext>
            </a:extLst>
          </p:cNvPr>
          <p:cNvSpPr>
            <a:spLocks noGrp="1"/>
          </p:cNvSpPr>
          <p:nvPr>
            <p:ph idx="1"/>
          </p:nvPr>
        </p:nvSpPr>
        <p:spPr>
          <a:xfrm>
            <a:off x="1451579" y="2015732"/>
            <a:ext cx="9603275" cy="3784433"/>
          </a:xfrm>
        </p:spPr>
        <p:txBody>
          <a:bodyPr>
            <a:normAutofit fontScale="92500" lnSpcReduction="20000"/>
          </a:bodyPr>
          <a:lstStyle/>
          <a:p>
            <a:pPr algn="just"/>
            <a:r>
              <a:rPr lang="en-US" sz="1900" b="0" i="0" dirty="0">
                <a:solidFill>
                  <a:srgbClr val="000000"/>
                </a:solidFill>
                <a:effectLst/>
                <a:latin typeface="Times New Roman" panose="02020603050405020304" pitchFamily="18" charset="0"/>
                <a:cs typeface="Times New Roman" panose="02020603050405020304" pitchFamily="18" charset="0"/>
              </a:rPr>
              <a:t>Baker, M. (2012). Databases ﬁght funding cuts: on-line tools are becoming ever more important to biology, but ﬁnancial support is unstable. Nature, 489(7414):19.</a:t>
            </a:r>
          </a:p>
          <a:p>
            <a:pPr algn="just"/>
            <a:r>
              <a:rPr lang="en-US" sz="1900" b="0" i="0" dirty="0">
                <a:solidFill>
                  <a:srgbClr val="000000"/>
                </a:solidFill>
                <a:effectLst/>
                <a:latin typeface="Times New Roman" panose="02020603050405020304" pitchFamily="18" charset="0"/>
                <a:cs typeface="Times New Roman" panose="02020603050405020304" pitchFamily="18" charset="0"/>
              </a:rPr>
              <a:t>Bechhofer, S., Horrocks, I., Goble, C., and Stevens, R. (2001). OilEd: a reason-able ontology editor for the Semantic Web. In: Proceedings of the Joint German/Austrian Conference on Artiﬁcial Intelli-gence, Vienna.</a:t>
            </a:r>
          </a:p>
          <a:p>
            <a:pPr algn="just"/>
            <a:r>
              <a:rPr lang="en-US" sz="1900" b="0" i="0" dirty="0">
                <a:solidFill>
                  <a:srgbClr val="000000"/>
                </a:solidFill>
                <a:effectLst/>
                <a:latin typeface="Times New Roman" panose="02020603050405020304" pitchFamily="18" charset="0"/>
                <a:cs typeface="Times New Roman" panose="02020603050405020304" pitchFamily="18" charset="0"/>
              </a:rPr>
              <a:t>World Health Organization (WHO), "Coronavirus disease 2019 (COVID-19) Situation Report - 35," WHO, 2020.</a:t>
            </a:r>
            <a:endParaRPr lang="en-US" sz="1900" dirty="0">
              <a:solidFill>
                <a:srgbClr val="000000"/>
              </a:solidFill>
              <a:latin typeface="Times New Roman" panose="02020603050405020304" pitchFamily="18" charset="0"/>
              <a:cs typeface="Times New Roman" panose="02020603050405020304" pitchFamily="18" charset="0"/>
            </a:endParaRPr>
          </a:p>
          <a:p>
            <a:pPr algn="just"/>
            <a:r>
              <a:rPr lang="en-US" sz="1900" b="0" i="0" dirty="0">
                <a:solidFill>
                  <a:srgbClr val="000000"/>
                </a:solidFill>
                <a:effectLst/>
                <a:latin typeface="Times New Roman" panose="02020603050405020304" pitchFamily="18" charset="0"/>
                <a:cs typeface="Times New Roman" panose="02020603050405020304" pitchFamily="18" charset="0"/>
              </a:rPr>
              <a:t>Crubézy, M. and Musen, M.A. (2004). Ontologies in support of problem solving. In: Staab, S. and Studer, R. eds. Handbook on Ontologies. Berlin: Springer-Verlag, pp. 321–341.</a:t>
            </a:r>
          </a:p>
          <a:p>
            <a:pPr algn="just"/>
            <a:r>
              <a:rPr lang="en-US" sz="1900" b="0" i="0" dirty="0">
                <a:solidFill>
                  <a:srgbClr val="000000"/>
                </a:solidFill>
                <a:effectLst/>
                <a:latin typeface="Times New Roman" panose="02020603050405020304" pitchFamily="18" charset="0"/>
                <a:cs typeface="Times New Roman" panose="02020603050405020304" pitchFamily="18" charset="0"/>
              </a:rPr>
              <a:t>Eriksson, H., Puerta, A.R., and Musen, M.A. (1994). Generation of knowledge-acquisition tools from domain ontologies. International Journal of Hu-man–Computer Studies, 41:425–453.</a:t>
            </a:r>
          </a:p>
          <a:p>
            <a:pPr algn="l"/>
            <a:endParaRPr lang="en-US" sz="1400" b="0" i="0" dirty="0">
              <a:solidFill>
                <a:srgbClr val="000000"/>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6780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E81AF-D32E-4C4A-8191-81D20E9D9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18" y="510989"/>
            <a:ext cx="10560423" cy="5056093"/>
          </a:xfrm>
          <a:prstGeom prst="rect">
            <a:avLst/>
          </a:prstGeom>
        </p:spPr>
      </p:pic>
    </p:spTree>
    <p:extLst>
      <p:ext uri="{BB962C8B-B14F-4D97-AF65-F5344CB8AC3E}">
        <p14:creationId xmlns:p14="http://schemas.microsoft.com/office/powerpoint/2010/main" val="1638635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F323-1B93-47EB-8AD0-A5C7F087B09E}"/>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3.FORGET PASSWORD WINDOW</a:t>
            </a:r>
          </a:p>
        </p:txBody>
      </p:sp>
      <p:pic>
        <p:nvPicPr>
          <p:cNvPr id="5" name="Content Placeholder 4">
            <a:extLst>
              <a:ext uri="{FF2B5EF4-FFF2-40B4-BE49-F238E27FC236}">
                <a16:creationId xmlns:a16="http://schemas.microsoft.com/office/drawing/2014/main" id="{170811B3-5202-4A0C-836F-F11898F626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5947" y="2244726"/>
            <a:ext cx="6534537" cy="3449638"/>
          </a:xfrm>
        </p:spPr>
      </p:pic>
    </p:spTree>
    <p:extLst>
      <p:ext uri="{BB962C8B-B14F-4D97-AF65-F5344CB8AC3E}">
        <p14:creationId xmlns:p14="http://schemas.microsoft.com/office/powerpoint/2010/main" val="3890641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42723D-ECCB-4E3E-B972-DC4301112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711" y="342900"/>
            <a:ext cx="11278577" cy="5448300"/>
          </a:xfrm>
          <a:prstGeom prst="rect">
            <a:avLst/>
          </a:prstGeom>
        </p:spPr>
      </p:pic>
    </p:spTree>
    <p:extLst>
      <p:ext uri="{BB962C8B-B14F-4D97-AF65-F5344CB8AC3E}">
        <p14:creationId xmlns:p14="http://schemas.microsoft.com/office/powerpoint/2010/main" val="294166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D6CC6-CE9F-4E10-B0C9-E124950D5459}"/>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4.COVID-19 APPLICATION WINDOW</a:t>
            </a:r>
            <a:endParaRPr lang="en-US"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471FF68-7889-4ECB-A150-911D199563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0731" y="2252890"/>
            <a:ext cx="6484970" cy="3449638"/>
          </a:xfrm>
        </p:spPr>
      </p:pic>
    </p:spTree>
    <p:extLst>
      <p:ext uri="{BB962C8B-B14F-4D97-AF65-F5344CB8AC3E}">
        <p14:creationId xmlns:p14="http://schemas.microsoft.com/office/powerpoint/2010/main" val="86852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F263AF-F224-44C0-9135-ACBDBDBA9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57" y="93421"/>
            <a:ext cx="11339543" cy="5989839"/>
          </a:xfrm>
          <a:prstGeom prst="rect">
            <a:avLst/>
          </a:prstGeom>
        </p:spPr>
      </p:pic>
    </p:spTree>
    <p:extLst>
      <p:ext uri="{BB962C8B-B14F-4D97-AF65-F5344CB8AC3E}">
        <p14:creationId xmlns:p14="http://schemas.microsoft.com/office/powerpoint/2010/main" val="1796808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06DBB-EF7F-4BC2-BCE3-9CC17F4F2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090" y="244268"/>
            <a:ext cx="11293819" cy="5616427"/>
          </a:xfrm>
          <a:prstGeom prst="rect">
            <a:avLst/>
          </a:prstGeom>
        </p:spPr>
      </p:pic>
    </p:spTree>
    <p:extLst>
      <p:ext uri="{BB962C8B-B14F-4D97-AF65-F5344CB8AC3E}">
        <p14:creationId xmlns:p14="http://schemas.microsoft.com/office/powerpoint/2010/main" val="905966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49F8DA-B891-4403-8DDC-9FD3E6CC2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41" y="143434"/>
            <a:ext cx="11663083" cy="6526307"/>
          </a:xfrm>
          <a:prstGeom prst="rect">
            <a:avLst/>
          </a:prstGeom>
        </p:spPr>
      </p:pic>
    </p:spTree>
    <p:extLst>
      <p:ext uri="{BB962C8B-B14F-4D97-AF65-F5344CB8AC3E}">
        <p14:creationId xmlns:p14="http://schemas.microsoft.com/office/powerpoint/2010/main" val="898977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8EF9A3-735F-45EA-8327-DAB20B6B1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10" y="221393"/>
            <a:ext cx="11339543" cy="5596701"/>
          </a:xfrm>
          <a:prstGeom prst="rect">
            <a:avLst/>
          </a:prstGeom>
        </p:spPr>
      </p:pic>
    </p:spTree>
    <p:extLst>
      <p:ext uri="{BB962C8B-B14F-4D97-AF65-F5344CB8AC3E}">
        <p14:creationId xmlns:p14="http://schemas.microsoft.com/office/powerpoint/2010/main" val="4274207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96E1-0744-4C17-8987-43FA0EAD17CE}"/>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5.PROTÉGÉ TOOL QUERIES</a:t>
            </a:r>
          </a:p>
        </p:txBody>
      </p:sp>
      <p:pic>
        <p:nvPicPr>
          <p:cNvPr id="13" name="Content Placeholder 12">
            <a:extLst>
              <a:ext uri="{FF2B5EF4-FFF2-40B4-BE49-F238E27FC236}">
                <a16:creationId xmlns:a16="http://schemas.microsoft.com/office/drawing/2014/main" id="{0C496B42-43F3-962E-6A7A-620D8A4A9D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350" y="2245179"/>
            <a:ext cx="11152414" cy="3453492"/>
          </a:xfrm>
        </p:spPr>
      </p:pic>
    </p:spTree>
    <p:extLst>
      <p:ext uri="{BB962C8B-B14F-4D97-AF65-F5344CB8AC3E}">
        <p14:creationId xmlns:p14="http://schemas.microsoft.com/office/powerpoint/2010/main" val="2028512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67C62-8EB2-B832-6C23-1F6D367BD1CA}"/>
              </a:ext>
            </a:extLst>
          </p:cNvPr>
          <p:cNvPicPr>
            <a:picLocks noChangeAspect="1"/>
          </p:cNvPicPr>
          <p:nvPr/>
        </p:nvPicPr>
        <p:blipFill>
          <a:blip r:embed="rId2"/>
          <a:stretch>
            <a:fillRect/>
          </a:stretch>
        </p:blipFill>
        <p:spPr>
          <a:xfrm>
            <a:off x="555171" y="555172"/>
            <a:ext cx="11029950" cy="5004708"/>
          </a:xfrm>
          <a:prstGeom prst="rect">
            <a:avLst/>
          </a:prstGeom>
        </p:spPr>
      </p:pic>
    </p:spTree>
    <p:extLst>
      <p:ext uri="{BB962C8B-B14F-4D97-AF65-F5344CB8AC3E}">
        <p14:creationId xmlns:p14="http://schemas.microsoft.com/office/powerpoint/2010/main" val="27889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9F239-CD54-47B6-94E3-BF518689B037}"/>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586F1D72-1C50-48A1-9B8B-6D0F466A92A2}"/>
              </a:ext>
            </a:extLst>
          </p:cNvPr>
          <p:cNvSpPr>
            <a:spLocks noGrp="1"/>
          </p:cNvSpPr>
          <p:nvPr>
            <p:ph idx="1"/>
          </p:nvPr>
        </p:nvSpPr>
        <p:spPr>
          <a:xfrm>
            <a:off x="1451578" y="1961024"/>
            <a:ext cx="9603275" cy="3450613"/>
          </a:xfrm>
        </p:spPr>
        <p:txBody>
          <a:bodyPr>
            <a:normAutofit/>
          </a:bodyPr>
          <a:lstStyle/>
          <a:p>
            <a:pPr>
              <a:lnSpc>
                <a:spcPct val="15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COVID-19 dataset has only predicted the active, death, hospitalized and recovered ratios all over the world.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71172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99974C-E897-58A9-E84A-85E1ABA71C1C}"/>
              </a:ext>
            </a:extLst>
          </p:cNvPr>
          <p:cNvPicPr>
            <a:picLocks noChangeAspect="1"/>
          </p:cNvPicPr>
          <p:nvPr/>
        </p:nvPicPr>
        <p:blipFill>
          <a:blip r:embed="rId2"/>
          <a:stretch>
            <a:fillRect/>
          </a:stretch>
        </p:blipFill>
        <p:spPr>
          <a:xfrm>
            <a:off x="530679" y="506186"/>
            <a:ext cx="11119757" cy="5045527"/>
          </a:xfrm>
          <a:prstGeom prst="rect">
            <a:avLst/>
          </a:prstGeom>
        </p:spPr>
      </p:pic>
    </p:spTree>
    <p:extLst>
      <p:ext uri="{BB962C8B-B14F-4D97-AF65-F5344CB8AC3E}">
        <p14:creationId xmlns:p14="http://schemas.microsoft.com/office/powerpoint/2010/main" val="2008670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AC948-EA6A-E785-9EB5-EE2634D4ADFC}"/>
              </a:ext>
            </a:extLst>
          </p:cNvPr>
          <p:cNvPicPr>
            <a:picLocks noChangeAspect="1"/>
          </p:cNvPicPr>
          <p:nvPr/>
        </p:nvPicPr>
        <p:blipFill>
          <a:blip r:embed="rId2"/>
          <a:stretch>
            <a:fillRect/>
          </a:stretch>
        </p:blipFill>
        <p:spPr>
          <a:xfrm>
            <a:off x="522513" y="579664"/>
            <a:ext cx="11087101" cy="4954361"/>
          </a:xfrm>
          <a:prstGeom prst="rect">
            <a:avLst/>
          </a:prstGeom>
        </p:spPr>
      </p:pic>
    </p:spTree>
    <p:extLst>
      <p:ext uri="{BB962C8B-B14F-4D97-AF65-F5344CB8AC3E}">
        <p14:creationId xmlns:p14="http://schemas.microsoft.com/office/powerpoint/2010/main" val="2884453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435943-D086-9E29-68D9-870163F07C04}"/>
              </a:ext>
            </a:extLst>
          </p:cNvPr>
          <p:cNvPicPr>
            <a:picLocks noChangeAspect="1"/>
          </p:cNvPicPr>
          <p:nvPr/>
        </p:nvPicPr>
        <p:blipFill>
          <a:blip r:embed="rId2"/>
          <a:stretch>
            <a:fillRect/>
          </a:stretch>
        </p:blipFill>
        <p:spPr>
          <a:xfrm>
            <a:off x="595993" y="636815"/>
            <a:ext cx="10940143" cy="4873398"/>
          </a:xfrm>
          <a:prstGeom prst="rect">
            <a:avLst/>
          </a:prstGeom>
        </p:spPr>
      </p:pic>
    </p:spTree>
    <p:extLst>
      <p:ext uri="{BB962C8B-B14F-4D97-AF65-F5344CB8AC3E}">
        <p14:creationId xmlns:p14="http://schemas.microsoft.com/office/powerpoint/2010/main" val="2287513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4132-A82A-C84A-CA0C-56FC4799AFDE}"/>
              </a:ext>
            </a:extLst>
          </p:cNvPr>
          <p:cNvSpPr>
            <a:spLocks noGrp="1"/>
          </p:cNvSpPr>
          <p:nvPr>
            <p:ph type="title"/>
          </p:nvPr>
        </p:nvSpPr>
        <p:spPr>
          <a:xfrm>
            <a:off x="1451579" y="1211385"/>
            <a:ext cx="9603275" cy="642369"/>
          </a:xfrm>
        </p:spPr>
        <p:txBody>
          <a:bodyPr>
            <a:normAutofit/>
          </a:bodyPr>
          <a:lstStyle/>
          <a:p>
            <a:pPr algn="ctr"/>
            <a:r>
              <a:rPr lang="en-US" sz="4000" b="1" dirty="0">
                <a:effectLst/>
                <a:latin typeface="Times New Roman" panose="02020603050405020304" pitchFamily="18" charset="0"/>
                <a:ea typeface="Calibri" panose="020F0502020204030204" pitchFamily="34" charset="0"/>
              </a:rPr>
              <a:t>CONCLUSION</a:t>
            </a:r>
            <a:endParaRPr lang="en-US" sz="4000" dirty="0"/>
          </a:p>
        </p:txBody>
      </p:sp>
      <p:sp>
        <p:nvSpPr>
          <p:cNvPr id="3" name="Content Placeholder 2">
            <a:extLst>
              <a:ext uri="{FF2B5EF4-FFF2-40B4-BE49-F238E27FC236}">
                <a16:creationId xmlns:a16="http://schemas.microsoft.com/office/drawing/2014/main" id="{EBC5ECCF-35A2-BE8E-B298-496631FA95D7}"/>
              </a:ext>
            </a:extLst>
          </p:cNvPr>
          <p:cNvSpPr>
            <a:spLocks noGrp="1"/>
          </p:cNvSpPr>
          <p:nvPr>
            <p:ph idx="1"/>
          </p:nvPr>
        </p:nvSpPr>
        <p:spPr/>
        <p:txBody>
          <a:bodyPr>
            <a:normAutofit lnSpcReduction="10000"/>
          </a:bodyPr>
          <a:lstStyle/>
          <a:p>
            <a:pPr algn="just"/>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Through this project, the analysis on COVID-19 data has been performed   successfully. We collected the student’s data and stored it in dataset. The pre-processing is done then pre-processed data will be classified with the help of opinion mining using decision making, the classified data is stored in the database on the semantic web. The data will be retrieved through SPARQL queries. This Covid-19 ontology helps in analyzing the risk factors and treatment plans for the respective individuals. The information given by the students can be automatically processed and with the help of SWRL (Semantic Web Rule Language), the risk factor and treatment plans for the students are inferred from the given knowledge followed by the output. We have limited our resource only within Hyderabad by displaying the COVID-19 treating hospitals and generating the prescription on the basis of user's symptoms. At last, the accuracy check using different metrics is performed over all the analysis done in this project.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03736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57699BFA-C9B4-4C34-B754-9EC28E7403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48492"/>
            <a:ext cx="11988800" cy="5861539"/>
          </a:xfrm>
        </p:spPr>
      </p:pic>
    </p:spTree>
    <p:extLst>
      <p:ext uri="{BB962C8B-B14F-4D97-AF65-F5344CB8AC3E}">
        <p14:creationId xmlns:p14="http://schemas.microsoft.com/office/powerpoint/2010/main" val="1728836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A737A-40FE-4041-A715-4B31D4B82E5E}"/>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745D4BED-CC76-42BB-86C9-CDD998CE7E24}"/>
              </a:ext>
            </a:extLst>
          </p:cNvPr>
          <p:cNvSpPr>
            <a:spLocks noGrp="1"/>
          </p:cNvSpPr>
          <p:nvPr>
            <p:ph idx="1"/>
          </p:nvPr>
        </p:nvSpPr>
        <p:spPr/>
        <p:txBody>
          <a:bodyPr>
            <a:normAutofit/>
          </a:bodyPr>
          <a:lstStyle/>
          <a:p>
            <a:pPr marL="577850" marR="73025" indent="-285750" algn="just">
              <a:lnSpc>
                <a:spcPct val="150000"/>
              </a:lnSpc>
              <a:spcBef>
                <a:spcPts val="5"/>
              </a:spcBef>
            </a:pPr>
            <a:r>
              <a:rPr lang="en-US" sz="1800" dirty="0">
                <a:effectLst/>
                <a:latin typeface="Times New Roman" panose="02020603050405020304" pitchFamily="18" charset="0"/>
                <a:ea typeface="Times New Roman" panose="02020603050405020304" pitchFamily="18" charset="0"/>
              </a:rPr>
              <a:t>In this project, we propose a Covid-19 ontology that helps in collecting, analyzing, and sharing medical information about people in this domain. In particular, the proposed ontology uses information about diagnosis, vaccination history, and symptoms in order to analyze</a:t>
            </a:r>
            <a:r>
              <a:rPr lang="en-US" sz="1800" spc="-3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Covid-19</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risk</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factors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people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and</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their</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treatment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plans.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way,</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information about Covid-19 students can be automatically processed and can be re-usable by other applications. We also demonstrate extensive semantic queries (i.e., SPARQL queries) to search the created metadata. Furthermore, we illustrate the usage of semantic rules (i.e., SWRL) so that treatment plans for individual patients can be inferred from the available knowledge.</a:t>
            </a: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a:p>
            <a:pPr marL="520700" marR="73025" algn="just">
              <a:lnSpc>
                <a:spcPct val="150000"/>
              </a:lnSpc>
              <a:spcBef>
                <a:spcPts val="5"/>
              </a:spcBef>
              <a:spcAft>
                <a:spcPts val="0"/>
              </a:spcAft>
            </a:pP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82708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F547-FC5C-4F8E-9692-A26AF245A9A5}"/>
              </a:ext>
            </a:extLst>
          </p:cNvPr>
          <p:cNvSpPr>
            <a:spLocks noGrp="1"/>
          </p:cNvSpPr>
          <p:nvPr>
            <p:ph type="title"/>
          </p:nvPr>
        </p:nvSpPr>
        <p:spPr/>
        <p:txBody>
          <a:bodyPr>
            <a:normAutofit/>
          </a:bodyPr>
          <a:lstStyle/>
          <a:p>
            <a:pPr algn="ctr"/>
            <a:r>
              <a:rPr lang="en-US" sz="4000" b="1" dirty="0">
                <a:latin typeface="Times New Roman" panose="02020603050405020304" pitchFamily="18" charset="0"/>
                <a:cs typeface="Times New Roman" panose="02020603050405020304" pitchFamily="18" charset="0"/>
              </a:rPr>
              <a:t>PROPOSED SYSTEM CONTD..</a:t>
            </a:r>
          </a:p>
        </p:txBody>
      </p:sp>
      <p:sp>
        <p:nvSpPr>
          <p:cNvPr id="3" name="Content Placeholder 2">
            <a:extLst>
              <a:ext uri="{FF2B5EF4-FFF2-40B4-BE49-F238E27FC236}">
                <a16:creationId xmlns:a16="http://schemas.microsoft.com/office/drawing/2014/main" id="{6CF68122-FD2B-46CC-93C3-45A1196802F4}"/>
              </a:ext>
            </a:extLst>
          </p:cNvPr>
          <p:cNvSpPr>
            <a:spLocks noGrp="1"/>
          </p:cNvSpPr>
          <p:nvPr>
            <p:ph idx="1"/>
          </p:nvPr>
        </p:nvSpPr>
        <p:spPr/>
        <p:txBody>
          <a:bodyPr>
            <a:normAutofit/>
          </a:bodyPr>
          <a:lstStyle/>
          <a:p>
            <a:pPr algn="just"/>
            <a:r>
              <a:rPr lang="en-US" sz="1800" dirty="0">
                <a:latin typeface="Times New Roman" panose="02020603050405020304" pitchFamily="18" charset="0"/>
                <a:ea typeface="Times New Roman" panose="02020603050405020304" pitchFamily="18" charset="0"/>
              </a:rPr>
              <a:t>W</a:t>
            </a:r>
            <a:r>
              <a:rPr lang="en-US" sz="1800" dirty="0">
                <a:effectLst/>
                <a:latin typeface="Times New Roman" panose="02020603050405020304" pitchFamily="18" charset="0"/>
                <a:ea typeface="Times New Roman" panose="02020603050405020304" pitchFamily="18" charset="0"/>
              </a:rPr>
              <a:t>e added the desktop application where the user enter the details for registration like name, username, password, re-enter password, gender, email and mobile number and use the same credentials for login purpose. If the user logged in successfully then the new window appears where the user gives the covid-19 details and according to the given details we analyze the risk factors and recommend the treatment plans for the user.</a:t>
            </a:r>
          </a:p>
        </p:txBody>
      </p:sp>
    </p:spTree>
    <p:extLst>
      <p:ext uri="{BB962C8B-B14F-4D97-AF65-F5344CB8AC3E}">
        <p14:creationId xmlns:p14="http://schemas.microsoft.com/office/powerpoint/2010/main" val="212731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5B01C-6DC7-43D9-8984-080FB9E907DE}"/>
              </a:ext>
            </a:extLst>
          </p:cNvPr>
          <p:cNvSpPr>
            <a:spLocks noGrp="1"/>
          </p:cNvSpPr>
          <p:nvPr>
            <p:ph type="title"/>
          </p:nvPr>
        </p:nvSpPr>
        <p:spPr/>
        <p:txBody>
          <a:bodyPr>
            <a:normAutofit/>
          </a:bodyPr>
          <a:lstStyle/>
          <a:p>
            <a:pPr algn="ctr"/>
            <a:r>
              <a:rPr lang="en-US" sz="4000" b="1">
                <a:latin typeface="Times New Roman" panose="02020603050405020304" pitchFamily="18" charset="0"/>
                <a:cs typeface="Times New Roman" panose="02020603050405020304" pitchFamily="18" charset="0"/>
              </a:rPr>
              <a:t>SOFTWARE REQUIREMENT</a:t>
            </a:r>
            <a:endParaRPr lang="en-US" sz="4000" b="1" dirty="0"/>
          </a:p>
        </p:txBody>
      </p:sp>
      <p:sp>
        <p:nvSpPr>
          <p:cNvPr id="3" name="Content Placeholder 2">
            <a:extLst>
              <a:ext uri="{FF2B5EF4-FFF2-40B4-BE49-F238E27FC236}">
                <a16:creationId xmlns:a16="http://schemas.microsoft.com/office/drawing/2014/main" id="{C0AC2A3F-4AFE-4397-BA9E-76A4A76A1CE9}"/>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Os: any graphical os</a:t>
            </a:r>
          </a:p>
          <a:p>
            <a:r>
              <a:rPr lang="en-US" sz="1800" dirty="0">
                <a:latin typeface="Times New Roman" panose="02020603050405020304" pitchFamily="18" charset="0"/>
                <a:cs typeface="Times New Roman" panose="02020603050405020304" pitchFamily="18" charset="0"/>
              </a:rPr>
              <a:t>Languages: python, SPARQL </a:t>
            </a:r>
          </a:p>
          <a:p>
            <a:r>
              <a:rPr lang="en-US" sz="1800" dirty="0">
                <a:latin typeface="Times New Roman" panose="02020603050405020304" pitchFamily="18" charset="0"/>
                <a:cs typeface="Times New Roman" panose="02020603050405020304" pitchFamily="18" charset="0"/>
              </a:rPr>
              <a:t>Editor: jupyter notebook</a:t>
            </a:r>
          </a:p>
          <a:p>
            <a:r>
              <a:rPr lang="en-US" sz="1800" dirty="0">
                <a:latin typeface="Times New Roman" panose="02020603050405020304" pitchFamily="18" charset="0"/>
                <a:cs typeface="Times New Roman" panose="02020603050405020304" pitchFamily="18" charset="0"/>
              </a:rPr>
              <a:t>Tools: protégé tool</a:t>
            </a:r>
          </a:p>
        </p:txBody>
      </p:sp>
    </p:spTree>
    <p:extLst>
      <p:ext uri="{BB962C8B-B14F-4D97-AF65-F5344CB8AC3E}">
        <p14:creationId xmlns:p14="http://schemas.microsoft.com/office/powerpoint/2010/main" val="1482143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C107-5366-4D16-A224-F4C04DD3E727}"/>
              </a:ext>
            </a:extLst>
          </p:cNvPr>
          <p:cNvSpPr>
            <a:spLocks noGrp="1"/>
          </p:cNvSpPr>
          <p:nvPr>
            <p:ph type="title"/>
          </p:nvPr>
        </p:nvSpPr>
        <p:spPr/>
        <p:txBody>
          <a:bodyPr>
            <a:normAutofit fontScale="90000"/>
          </a:bodyPr>
          <a:lstStyle/>
          <a:p>
            <a:pPr algn="ct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HARDWARE</a:t>
            </a:r>
            <a:r>
              <a:rPr lang="en-US" sz="4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4400" b="1" dirty="0">
                <a:effectLst/>
                <a:latin typeface="Times New Roman" panose="02020603050405020304" pitchFamily="18" charset="0"/>
                <a:ea typeface="Calibri" panose="020F0502020204030204" pitchFamily="34" charset="0"/>
                <a:cs typeface="Times New Roman" panose="02020603050405020304" pitchFamily="18" charset="0"/>
              </a:rPr>
              <a:t>REQUIREMENT</a:t>
            </a:r>
            <a:br>
              <a:rPr lang="en-US" sz="3200" b="1"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BEB72F6-D5DD-4FDB-9871-60A72D5261E1}"/>
              </a:ext>
            </a:extLst>
          </p:cNvPr>
          <p:cNvSpPr>
            <a:spLocks noGrp="1"/>
          </p:cNvSpPr>
          <p:nvPr>
            <p:ph idx="1"/>
          </p:nvPr>
        </p:nvSpPr>
        <p:spPr/>
        <p:txBody>
          <a:bodyPr>
            <a:normAutofit/>
          </a:bodyPr>
          <a:lstStyle/>
          <a:p>
            <a:pPr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Processor: Core 2 Duo or Higher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RAM: 1 GB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Hard disk: 10 GB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704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0B24CF-19C3-4DB5-AB9D-CC114A77AD23}"/>
              </a:ext>
            </a:extLst>
          </p:cNvPr>
          <p:cNvSpPr>
            <a:spLocks noGrp="1"/>
          </p:cNvSpPr>
          <p:nvPr>
            <p:ph idx="1"/>
          </p:nvPr>
        </p:nvSpPr>
        <p:spPr/>
        <p:txBody>
          <a:bodyPr>
            <a:normAutofit/>
          </a:bodyPr>
          <a:lstStyle/>
          <a:p>
            <a:pPr marL="0" indent="0" algn="ctr">
              <a:buNone/>
            </a:pPr>
            <a:endParaRPr lang="en-US" sz="5000" b="1" dirty="0">
              <a:latin typeface="Times New Roman" panose="02020603050405020304" pitchFamily="18" charset="0"/>
              <a:cs typeface="Times New Roman" panose="02020603050405020304" pitchFamily="18" charset="0"/>
            </a:endParaRPr>
          </a:p>
          <a:p>
            <a:pPr marL="0" indent="0" algn="ctr">
              <a:buNone/>
            </a:pPr>
            <a:r>
              <a:rPr lang="en-US" sz="5000" b="1" dirty="0">
                <a:latin typeface="Times New Roman" panose="02020603050405020304" pitchFamily="18" charset="0"/>
                <a:cs typeface="Times New Roman" panose="02020603050405020304" pitchFamily="18" charset="0"/>
              </a:rPr>
              <a:t>SYSTEM DESIGN</a:t>
            </a:r>
            <a:endParaRPr lang="en-US" sz="5000" dirty="0"/>
          </a:p>
        </p:txBody>
      </p:sp>
    </p:spTree>
    <p:extLst>
      <p:ext uri="{BB962C8B-B14F-4D97-AF65-F5344CB8AC3E}">
        <p14:creationId xmlns:p14="http://schemas.microsoft.com/office/powerpoint/2010/main" val="371932544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834</TotalTime>
  <Words>1907</Words>
  <Application>Microsoft Office PowerPoint</Application>
  <PresentationFormat>Widescreen</PresentationFormat>
  <Paragraphs>202</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Gill Sans MT</vt:lpstr>
      <vt:lpstr>Times New Roman</vt:lpstr>
      <vt:lpstr>Gallery</vt:lpstr>
      <vt:lpstr>                                                 GEETHANJALI COLLEGE OF ENGINEERNING AND TECHNOLOGY       CHEERYAL(V),KEESARA(M),MEDCHAL DIST(T.S).  </vt:lpstr>
      <vt:lpstr>Abstract</vt:lpstr>
      <vt:lpstr>LITERATURE SURVEY</vt:lpstr>
      <vt:lpstr>EXISTING SYSTEM</vt:lpstr>
      <vt:lpstr>PROPOSED SYSTEM</vt:lpstr>
      <vt:lpstr>PROPOSED SYSTEM CONTD..</vt:lpstr>
      <vt:lpstr>SOFTWARE REQUIREMENT</vt:lpstr>
      <vt:lpstr>HARDWARE REQUIREMENT </vt:lpstr>
      <vt:lpstr>PowerPoint Presentation</vt:lpstr>
      <vt:lpstr>SYSTEM ARCHITECTURE</vt:lpstr>
      <vt:lpstr>PowerPoint Presentation</vt:lpstr>
      <vt:lpstr>MODULES DESCRIPTION</vt:lpstr>
      <vt:lpstr>MODULES DESCRIPTION CONTD..</vt:lpstr>
      <vt:lpstr>MODULES DESCRIPTION CONTD..</vt:lpstr>
      <vt:lpstr>PowerPoint Presentation</vt:lpstr>
      <vt:lpstr>CLASS DIAGRAM</vt:lpstr>
      <vt:lpstr>PowerPoint Presentation</vt:lpstr>
      <vt:lpstr>USE CASE DIAGRAM</vt:lpstr>
      <vt:lpstr>PowerPoint Presentation</vt:lpstr>
      <vt:lpstr>SEQUENCE DIAGRAM</vt:lpstr>
      <vt:lpstr>PowerPoint Presentation</vt:lpstr>
      <vt:lpstr>ACTIVITY DIAGRAM</vt:lpstr>
      <vt:lpstr>PowerPoint Presentation</vt:lpstr>
      <vt:lpstr>EXECUTION STEPS FOR DESKTOP APPLICATION</vt:lpstr>
      <vt:lpstr>EXECUTION STEPS FOR DESKTOP APPLICATION CONTD..</vt:lpstr>
      <vt:lpstr>EXECUTION STEPS FOR PROTÉGÉ TOOL</vt:lpstr>
      <vt:lpstr>OUTPUT SCREENS</vt:lpstr>
      <vt:lpstr>1.LOGIN WINDOW                  </vt:lpstr>
      <vt:lpstr>2.REGISTRATION WINDOW</vt:lpstr>
      <vt:lpstr>PowerPoint Presentation</vt:lpstr>
      <vt:lpstr>3.FORGET PASSWORD WINDOW</vt:lpstr>
      <vt:lpstr>PowerPoint Presentation</vt:lpstr>
      <vt:lpstr>4.COVID-19 APPLICATION WINDOW</vt:lpstr>
      <vt:lpstr>PowerPoint Presentation</vt:lpstr>
      <vt:lpstr>PowerPoint Presentation</vt:lpstr>
      <vt:lpstr>PowerPoint Presentation</vt:lpstr>
      <vt:lpstr>PowerPoint Presentation</vt:lpstr>
      <vt:lpstr>5.PROTÉGÉ TOOL QUERIES</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NISHANTH P</dc:creator>
  <cp:lastModifiedBy>mettu karunasri</cp:lastModifiedBy>
  <cp:revision>18</cp:revision>
  <dcterms:created xsi:type="dcterms:W3CDTF">2021-11-23T17:23:00Z</dcterms:created>
  <dcterms:modified xsi:type="dcterms:W3CDTF">2022-05-20T15:13:23Z</dcterms:modified>
</cp:coreProperties>
</file>